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4"/>
  </p:sldMasterIdLst>
  <p:notesMasterIdLst>
    <p:notesMasterId r:id="rId20"/>
  </p:notesMasterIdLst>
  <p:handoutMasterIdLst>
    <p:handoutMasterId r:id="rId21"/>
  </p:handoutMasterIdLst>
  <p:sldIdLst>
    <p:sldId id="2147470876" r:id="rId5"/>
    <p:sldId id="2147472350" r:id="rId6"/>
    <p:sldId id="2147472354" r:id="rId7"/>
    <p:sldId id="2147472342" r:id="rId8"/>
    <p:sldId id="2147472360" r:id="rId9"/>
    <p:sldId id="2147472358" r:id="rId10"/>
    <p:sldId id="2147472356" r:id="rId11"/>
    <p:sldId id="2147472359" r:id="rId12"/>
    <p:sldId id="2147472361" r:id="rId13"/>
    <p:sldId id="2147472362" r:id="rId14"/>
    <p:sldId id="2147472363" r:id="rId15"/>
    <p:sldId id="2147472364" r:id="rId16"/>
    <p:sldId id="2147472357" r:id="rId17"/>
    <p:sldId id="2147472365" r:id="rId18"/>
    <p:sldId id="2147470948" r:id="rId19"/>
  </p:sldIdLst>
  <p:sldSz cx="12192000" cy="6858000"/>
  <p:notesSz cx="6858000" cy="9144000"/>
  <p:custDataLst>
    <p:tags r:id="rId22"/>
  </p:custDataLst>
  <p:defaultTextStyle>
    <a:defPPr>
      <a:defRPr lang="en-US"/>
    </a:defPPr>
    <a:lvl1pPr algn="l" defTabSz="913614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08" indent="-200852" algn="l" defTabSz="913614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614" indent="-401707" algn="l" defTabSz="913614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423" indent="-602558" algn="l" defTabSz="913614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19" indent="-804302" algn="l" defTabSz="913614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1279772" algn="l" defTabSz="5119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1535726" algn="l" defTabSz="5119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1791681" algn="l" defTabSz="5119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2047634" algn="l" defTabSz="5119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405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0C02B0F-18B6-A1BA-3D11-C94701D9A598}" name="Mary Beth Kennedy" initials="MK" userId="S::mkenn@cae.com::68bd4555-574c-4743-80b3-f4d0605b48dd" providerId="AD"/>
  <p188:author id="{D6B93F27-DAAF-7636-048B-F1EE364D2696}" name="Wendy Stough" initials="WS" userId="S::stough@cae.com::516d0afc-ea59-4f3e-8456-8cc9577739fb" providerId="AD"/>
  <p188:author id="{0068EE2C-92D3-4DA4-8A4C-AA46438635BE}" name="Andrew Arnovitz" initials="AA" userId="S::andrewa@cae.com::16fb7044-88b0-4005-9034-e219091908a2" providerId="AD"/>
  <p188:author id="{1E104033-2659-D2D9-65EC-9E86B1178930}" name="Constance Drilhon" initials="CD" userId="S::cdrilhon@cae.com::7c039946-c06f-412e-97d4-20d2e1c70f66" providerId="AD"/>
  <p188:author id="{968BC23A-C135-5FED-A839-3F844301CDFA}" name="Aline Massouh" initials="AM" userId="S::massouh@cae.com::f6945719-1d17-47b0-bb52-8d9b15a53f0a" providerId="AD"/>
  <p188:author id="{F185FA65-3452-B5BB-1225-8CBD8E4E6644}" name="Janie Mercky" initials="JM" userId="S::jmercky@cae.com::9214bfdf-f995-4722-a55a-f665a75775b8" providerId="AD"/>
  <p188:author id="{4C5EB16B-6394-B54D-5E75-F7C1F3C6FB50}" name="Jennifer Wood" initials="JW" userId="S::jennifw@cae.com::60627efe-5448-4879-91fd-2bb1c3c6254e" providerId="AD"/>
  <p188:author id="{0C37076D-8DEE-115E-2C2E-0F63C9278A94}" name="Xavier Arbour" initials="XA" userId="S::xarbour@cae.com::b36a5711-b6d9-4f95-8fa7-3d07e146ae58" providerId="AD"/>
  <p188:author id="{E67FBF75-F16C-23B2-DD0D-383A4B0C0F01}" name="Lyanne Joubert" initials="LJ" userId="S::ljoubert@cae.com::98bde078-f6d9-4616-84a3-8e643b4a61ed" providerId="AD"/>
  <p188:author id="{6661E87B-5442-3FCE-6EF2-44644B918B91}" name="Roger Marszalek" initials="RM" userId="S::rmarszalek@cae.com::9ebe57dc-a393-42f2-8917-2f326a754908" providerId="AD"/>
  <p188:author id="{E335F07D-D365-1864-CE46-901AB54851FC}" name="Heidi Fedak" initials="HF" userId="S::hfedak@cae.com::6ce069f8-1b57-4f78-81d2-c472e7019cec" providerId="AD"/>
  <p188:author id="{7658B38B-F5C3-3A9E-8749-D35C21257B94}" name="Claudia Boies" initials="CB" userId="S::cboies@cae.com::de1ccae1-2cfa-46c4-b9ff-5f54deba4923" providerId="AD"/>
  <p188:author id="{E3BF74CD-BB59-4CD5-5BFD-8AA91528AE56}" name="Sarah Bibeau" initials="SB" userId="S::sbibe@cae.com::11372fc5-2d87-4450-96cd-1de9251b9a57" providerId="AD"/>
  <p188:author id="{5C9C70D2-0269-CF0D-0911-C77646BD2B30}" name="Wendy Stough" initials="WS" userId="S::Wendy.Stough@caemilusa.com::b9e02a02-9667-4ab0-9ec2-e623e0a89341" providerId="AD"/>
  <p188:author id="{F84C03DD-6985-FDB5-ECE9-460D1AC0DE53}" name="Kyle Davis" initials="KD" userId="S::kdavis@cae.com::1f35857d-1a84-4d92-beb3-c2bf657d4f6e" providerId="AD"/>
  <p188:author id="{18758FE8-B6CC-81E8-F9C9-D41B20F9E300}" name="Samantha Golinski" initials="SG" userId="S::sgolinski@cae.com::07b5c5f7-57de-4290-83bb-b32b67575e2d" providerId="AD"/>
  <p188:author id="{2DBE92F7-F8B7-D20D-2953-8D0D26B73B31}" name="Ryan Eldridge" initials="RE" userId="S::reldr@cae.com::08927472-968a-416b-88fa-7accee49b1d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antha Golinski" initials="SG" lastIdx="40" clrIdx="0">
    <p:extLst>
      <p:ext uri="{19B8F6BF-5375-455C-9EA6-DF929625EA0E}">
        <p15:presenceInfo xmlns:p15="http://schemas.microsoft.com/office/powerpoint/2012/main" userId="S::sgolinski@cae.com::07b5c5f7-57de-4290-83bb-b32b67575e2d" providerId="AD"/>
      </p:ext>
    </p:extLst>
  </p:cmAuthor>
  <p:cmAuthor id="2" name="Aline Massouh" initials="AM" lastIdx="44" clrIdx="1">
    <p:extLst>
      <p:ext uri="{19B8F6BF-5375-455C-9EA6-DF929625EA0E}">
        <p15:presenceInfo xmlns:p15="http://schemas.microsoft.com/office/powerpoint/2012/main" userId="S::massouh@cae.com::f6945719-1d17-47b0-bb52-8d9b15a53f0a" providerId="AD"/>
      </p:ext>
    </p:extLst>
  </p:cmAuthor>
  <p:cmAuthor id="3" name="Sarah Bibeau" initials="SB" lastIdx="41" clrIdx="2">
    <p:extLst>
      <p:ext uri="{19B8F6BF-5375-455C-9EA6-DF929625EA0E}">
        <p15:presenceInfo xmlns:p15="http://schemas.microsoft.com/office/powerpoint/2012/main" userId="S::sbibe@cae.com::11372fc5-2d87-4450-96cd-1de9251b9a57" providerId="AD"/>
      </p:ext>
    </p:extLst>
  </p:cmAuthor>
  <p:cmAuthor id="4" name="Annalisa Harris" initials="AH" lastIdx="4" clrIdx="3">
    <p:extLst>
      <p:ext uri="{19B8F6BF-5375-455C-9EA6-DF929625EA0E}">
        <p15:presenceInfo xmlns:p15="http://schemas.microsoft.com/office/powerpoint/2012/main" userId="S::anhar@cae.com::889352be-a83b-42ad-93cc-76d05f9fddd7" providerId="AD"/>
      </p:ext>
    </p:extLst>
  </p:cmAuthor>
  <p:cmAuthor id="5" name="Wendy Stough" initials="WS" lastIdx="2" clrIdx="4">
    <p:extLst>
      <p:ext uri="{19B8F6BF-5375-455C-9EA6-DF929625EA0E}">
        <p15:presenceInfo xmlns:p15="http://schemas.microsoft.com/office/powerpoint/2012/main" userId="S::stough@cae.com::516d0afc-ea59-4f3e-8456-8cc9577739fb" providerId="AD"/>
      </p:ext>
    </p:extLst>
  </p:cmAuthor>
  <p:cmAuthor id="6" name="Constance Drilhon" initials="CD" lastIdx="3" clrIdx="5">
    <p:extLst>
      <p:ext uri="{19B8F6BF-5375-455C-9EA6-DF929625EA0E}">
        <p15:presenceInfo xmlns:p15="http://schemas.microsoft.com/office/powerpoint/2012/main" userId="S::cdrilhon@cae.com::7c039946-c06f-412e-97d4-20d2e1c70f6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69F2"/>
    <a:srgbClr val="1D4BB6"/>
    <a:srgbClr val="FFFFFF"/>
    <a:srgbClr val="00B050"/>
    <a:srgbClr val="E3E3E3"/>
    <a:srgbClr val="06103D"/>
    <a:srgbClr val="FAFAFA"/>
    <a:srgbClr val="D9D9D9"/>
    <a:srgbClr val="F3F3F3"/>
    <a:srgbClr val="7F8C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-154"/>
      </p:cViewPr>
      <p:guideLst>
        <p:guide pos="540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33E728-FF3F-47D0-95DE-B2C4065CFC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69160" cy="458788"/>
          </a:xfrm>
          <a:prstGeom prst="rect">
            <a:avLst/>
          </a:prstGeom>
        </p:spPr>
        <p:txBody>
          <a:bodyPr vert="horz" lIns="144000" tIns="144000" rIns="144000" bIns="144000" rtlCol="0" anchor="t"/>
          <a:lstStyle>
            <a:lvl1pPr algn="l">
              <a:defRPr sz="1200"/>
            </a:lvl1pPr>
          </a:lstStyle>
          <a:p>
            <a:endParaRPr lang="en-CA">
              <a:solidFill>
                <a:schemeClr val="tx2"/>
              </a:solidFill>
              <a:latin typeface="Red Hat Display" panose="02010303040201060303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9CC9FE-CDEF-4228-80B2-120082C1CD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589239" y="0"/>
            <a:ext cx="1267173" cy="458788"/>
          </a:xfrm>
          <a:prstGeom prst="rect">
            <a:avLst/>
          </a:prstGeom>
        </p:spPr>
        <p:txBody>
          <a:bodyPr vert="horz" lIns="144000" tIns="144000" rIns="144000" bIns="144000" rtlCol="0" anchor="t"/>
          <a:lstStyle>
            <a:lvl1pPr algn="r">
              <a:defRPr sz="1200"/>
            </a:lvl1pPr>
          </a:lstStyle>
          <a:p>
            <a:fld id="{65784025-F79D-4849-B13B-BFBE9BA48635}" type="datetimeFigureOut">
              <a:rPr lang="en-CA" smtClean="0">
                <a:solidFill>
                  <a:schemeClr val="tx2"/>
                </a:solidFill>
                <a:latin typeface="Red Hat Display" panose="02010303040201060303" pitchFamily="2" charset="0"/>
              </a:rPr>
              <a:t>2025-09-30</a:t>
            </a:fld>
            <a:endParaRPr lang="en-CA">
              <a:solidFill>
                <a:schemeClr val="tx2"/>
              </a:solidFill>
              <a:latin typeface="Red Hat Display" panose="02010303040201060303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C5142-A5B5-414A-A935-439ECD5930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4869160" cy="458787"/>
          </a:xfrm>
          <a:prstGeom prst="rect">
            <a:avLst/>
          </a:prstGeom>
        </p:spPr>
        <p:txBody>
          <a:bodyPr vert="horz" lIns="144000" tIns="144000" rIns="144000" bIns="144000" rtlCol="0" anchor="b"/>
          <a:lstStyle>
            <a:lvl1pPr algn="l">
              <a:defRPr sz="1200"/>
            </a:lvl1pPr>
          </a:lstStyle>
          <a:p>
            <a:endParaRPr lang="en-CA">
              <a:solidFill>
                <a:schemeClr val="tx2"/>
              </a:solidFill>
              <a:latin typeface="Red Hat Display" panose="02010303040201060303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A9A4E-A69C-4CE9-B88B-1DA872B2E9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589239" y="8685213"/>
            <a:ext cx="1267173" cy="458787"/>
          </a:xfrm>
          <a:prstGeom prst="rect">
            <a:avLst/>
          </a:prstGeom>
        </p:spPr>
        <p:txBody>
          <a:bodyPr vert="horz" lIns="144000" tIns="144000" rIns="144000" bIns="144000" rtlCol="0" anchor="b"/>
          <a:lstStyle>
            <a:lvl1pPr algn="r">
              <a:defRPr sz="1200"/>
            </a:lvl1pPr>
          </a:lstStyle>
          <a:p>
            <a:fld id="{40B11401-9CD5-4FFC-B428-D493AAFECA1D}" type="slidenum">
              <a:rPr lang="en-CA" smtClean="0">
                <a:solidFill>
                  <a:schemeClr val="tx2"/>
                </a:solidFill>
                <a:latin typeface="Red Hat Display" panose="02010303040201060303" pitchFamily="2" charset="0"/>
              </a:rPr>
              <a:t>‹Nr.›</a:t>
            </a:fld>
            <a:endParaRPr lang="en-CA">
              <a:solidFill>
                <a:schemeClr val="tx2"/>
              </a:solidFill>
              <a:latin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169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144000" tIns="144000" rIns="144000" bIns="144000" rtlCol="0"/>
          <a:lstStyle>
            <a:lvl1pPr algn="l">
              <a:defRPr sz="1200">
                <a:solidFill>
                  <a:schemeClr val="tx2"/>
                </a:solidFill>
                <a:latin typeface="Red Hat Display" panose="02010303040201060303" pitchFamily="2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144000" tIns="144000" rIns="144000" bIns="144000" rtlCol="0"/>
          <a:lstStyle>
            <a:lvl1pPr algn="r">
              <a:defRPr sz="1200">
                <a:solidFill>
                  <a:schemeClr val="tx2"/>
                </a:solidFill>
                <a:latin typeface="Red Hat Display" panose="02010303040201060303" pitchFamily="2" charset="0"/>
              </a:defRPr>
            </a:lvl1pPr>
          </a:lstStyle>
          <a:p>
            <a:fld id="{862401FA-03E4-417E-850D-BECBAC0BE149}" type="datetimeFigureOut">
              <a:rPr lang="en-CA" smtClean="0"/>
              <a:pPr/>
              <a:t>2025-09-30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8680" y="971600"/>
            <a:ext cx="5760640" cy="324036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8680" y="4427934"/>
            <a:ext cx="5760640" cy="374446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noProof="0"/>
              <a:t>Cliquez pour ajouter des notes</a:t>
            </a:r>
          </a:p>
          <a:p>
            <a:pPr lvl="1"/>
            <a:r>
              <a:rPr lang="fr-CA" noProof="0"/>
              <a:t>Deuxième niveau</a:t>
            </a:r>
          </a:p>
          <a:p>
            <a:pPr lvl="2"/>
            <a:r>
              <a:rPr lang="fr-CA" noProof="0"/>
              <a:t>Troisième niveau</a:t>
            </a:r>
          </a:p>
          <a:p>
            <a:pPr lvl="3"/>
            <a:r>
              <a:rPr lang="fr-CA" noProof="0"/>
              <a:t>Quatrième niveau</a:t>
            </a:r>
          </a:p>
          <a:p>
            <a:pPr lvl="4"/>
            <a:r>
              <a:rPr lang="fr-CA" noProof="0" err="1"/>
              <a:t>Cinquème</a:t>
            </a:r>
            <a:r>
              <a:rPr lang="fr-CA" noProof="0"/>
              <a:t> niveau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144000" tIns="144000" rIns="144000" bIns="144000" rtlCol="0" anchor="b"/>
          <a:lstStyle>
            <a:lvl1pPr algn="l">
              <a:defRPr sz="1200">
                <a:solidFill>
                  <a:schemeClr val="tx2"/>
                </a:solidFill>
                <a:latin typeface="Red Hat Display" panose="02010303040201060303" pitchFamily="2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144000" tIns="144000" rIns="144000" bIns="144000" rtlCol="0" anchor="b"/>
          <a:lstStyle>
            <a:lvl1pPr algn="r">
              <a:defRPr sz="1200">
                <a:solidFill>
                  <a:schemeClr val="tx2"/>
                </a:solidFill>
                <a:latin typeface="Red Hat Display" panose="02010303040201060303" pitchFamily="2" charset="0"/>
              </a:defRPr>
            </a:lvl1pPr>
          </a:lstStyle>
          <a:p>
            <a:fld id="{527AB645-225A-4E0C-832E-9FE495AA9FCD}" type="slidenum">
              <a:rPr lang="en-CA" smtClean="0"/>
              <a:pPr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6464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Bef>
        <a:spcPts val="800"/>
      </a:spcBef>
      <a:buFont typeface="Arial" panose="020B0604020202020204" pitchFamily="34" charset="0"/>
      <a:buChar char="​"/>
      <a:defRPr sz="1400" kern="1200">
        <a:solidFill>
          <a:schemeClr val="tx2"/>
        </a:solidFill>
        <a:latin typeface="Red Hat Display" panose="02010303040201060303" pitchFamily="2" charset="0"/>
        <a:ea typeface="+mn-ea"/>
        <a:cs typeface="+mn-cs"/>
      </a:defRPr>
    </a:lvl1pPr>
    <a:lvl2pPr marL="234000" indent="-216000" algn="l" defTabSz="914400" rtl="0" eaLnBrk="1" latinLnBrk="0" hangingPunct="1">
      <a:spcBef>
        <a:spcPts val="400"/>
      </a:spcBef>
      <a:buClr>
        <a:schemeClr val="tx2"/>
      </a:buClr>
      <a:buFont typeface="Wingdings" panose="05000000000000000000" pitchFamily="2" charset="2"/>
      <a:buChar char="§"/>
      <a:defRPr sz="1200" kern="1200">
        <a:solidFill>
          <a:schemeClr val="tx2"/>
        </a:solidFill>
        <a:latin typeface="Red Hat Display" panose="02010303040201060303" pitchFamily="2" charset="0"/>
        <a:ea typeface="+mn-ea"/>
        <a:cs typeface="+mn-cs"/>
      </a:defRPr>
    </a:lvl2pPr>
    <a:lvl3pPr marL="428400" indent="-180000" algn="l" defTabSz="914400" rtl="0" eaLnBrk="1" latinLnBrk="0" hangingPunct="1">
      <a:spcBef>
        <a:spcPts val="200"/>
      </a:spcBef>
      <a:buClr>
        <a:schemeClr val="accent3"/>
      </a:buClr>
      <a:buFont typeface="Wingdings" panose="05000000000000000000" pitchFamily="2" charset="2"/>
      <a:buChar char="§"/>
      <a:defRPr sz="1100" kern="1200">
        <a:solidFill>
          <a:schemeClr val="tx2"/>
        </a:solidFill>
        <a:latin typeface="Red Hat Display" panose="02010303040201060303" pitchFamily="2" charset="0"/>
        <a:ea typeface="+mn-ea"/>
        <a:cs typeface="+mn-cs"/>
      </a:defRPr>
    </a:lvl3pPr>
    <a:lvl4pPr marL="583200" indent="-144000" algn="l" defTabSz="914400" rtl="0" eaLnBrk="1" latinLnBrk="0" hangingPunct="1">
      <a:spcBef>
        <a:spcPts val="100"/>
      </a:spcBef>
      <a:buClr>
        <a:schemeClr val="accent3"/>
      </a:buClr>
      <a:buFont typeface="Wingdings" panose="05000000000000000000" pitchFamily="2" charset="2"/>
      <a:buChar char="§"/>
      <a:defRPr sz="1000" kern="1200">
        <a:solidFill>
          <a:schemeClr val="tx2"/>
        </a:solidFill>
        <a:latin typeface="Red Hat Display" panose="02010303040201060303" pitchFamily="2" charset="0"/>
        <a:ea typeface="+mn-ea"/>
        <a:cs typeface="+mn-cs"/>
      </a:defRPr>
    </a:lvl4pPr>
    <a:lvl5pPr marL="234000" indent="-234000" algn="l" defTabSz="914400" rtl="0" eaLnBrk="1" latinLnBrk="0" hangingPunct="1">
      <a:buFont typeface="+mj-lt"/>
      <a:buAutoNum type="arabicPeriod"/>
      <a:defRPr sz="1200" kern="1200">
        <a:solidFill>
          <a:schemeClr val="tx2"/>
        </a:solidFill>
        <a:latin typeface="Red Hat Display" panose="02010303040201060303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9715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noProof="0">
                <a:latin typeface="+mn-lt"/>
              </a:rPr>
              <a:t>Welcome to CAE!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AB645-225A-4E0C-832E-9FE495AA9FCD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3821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9715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AB645-225A-4E0C-832E-9FE495AA9FCD}" type="slidenum">
              <a:rPr lang="en-CA" smtClean="0"/>
              <a:pPr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7932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TH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15D5A5-820A-B44F-8145-281BEDFBB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84" y="1929226"/>
            <a:ext cx="6332760" cy="28679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9AB5DDA-A6EF-A373-1863-37FDEBFCE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4072" y="404664"/>
            <a:ext cx="7658383" cy="828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61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ss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352A57C-E8A5-3AE9-EA5B-AF84EF95244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44000" tIns="72000" rIns="144000" bIns="72000" rtlCol="0" anchor="ctr"/>
          <a:lstStyle/>
          <a:p>
            <a:pPr algn="ctr">
              <a:spcBef>
                <a:spcPts val="800"/>
              </a:spcBef>
            </a:pPr>
            <a:endParaRPr lang="fr-CA" sz="1600" b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757A5A21-64E0-B226-AF05-BD14D276E8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5" t="17035" b="18846"/>
          <a:stretch/>
        </p:blipFill>
        <p:spPr>
          <a:xfrm>
            <a:off x="0" y="0"/>
            <a:ext cx="11510768" cy="6858000"/>
          </a:xfrm>
          <a:prstGeom prst="rect">
            <a:avLst/>
          </a:prstGeom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445820B3-AA55-4BA4-8643-5A58E75CAE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63151611"/>
              </p:ext>
            </p:extLst>
          </p:nvPr>
        </p:nvGraphicFramePr>
        <p:xfrm>
          <a:off x="1199456" y="2019300"/>
          <a:ext cx="10426336" cy="2819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6336">
                  <a:extLst>
                    <a:ext uri="{9D8B030D-6E8A-4147-A177-3AD203B41FA5}">
                      <a16:colId xmlns:a16="http://schemas.microsoft.com/office/drawing/2014/main" val="3239141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Notre mission consiste à être à l’avant-plan </a:t>
                      </a:r>
                      <a:b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de l’immersion numérique grâce à des solutions </a:t>
                      </a:r>
                      <a:b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de formation et de soutien opérationnel </a:t>
                      </a:r>
                      <a:b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hautement technologiques </a:t>
                      </a:r>
                      <a:b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qui rendent le monde plus sécuritaire</a:t>
                      </a:r>
                    </a:p>
                  </a:txBody>
                  <a:tcPr marL="137160" marT="182880"/>
                </a:tc>
                <a:extLst>
                  <a:ext uri="{0D108BD9-81ED-4DB2-BD59-A6C34878D82A}">
                    <a16:rowId xmlns:a16="http://schemas.microsoft.com/office/drawing/2014/main" val="3005408454"/>
                  </a:ext>
                </a:extLst>
              </a:tr>
            </a:tbl>
          </a:graphicData>
        </a:graphic>
      </p:graphicFrame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6865799-3363-B6B7-05CB-14F17C386C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3181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ssion, vision et valeur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que 15">
            <a:extLst>
              <a:ext uri="{FF2B5EF4-FFF2-40B4-BE49-F238E27FC236}">
                <a16:creationId xmlns:a16="http://schemas.microsoft.com/office/drawing/2014/main" id="{6CDDEDAF-0D1D-51CB-75AC-EE91EC0054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2172" b="8972"/>
          <a:stretch/>
        </p:blipFill>
        <p:spPr>
          <a:xfrm>
            <a:off x="678589" y="1"/>
            <a:ext cx="10108800" cy="6858000"/>
          </a:xfrm>
          <a:prstGeom prst="rect">
            <a:avLst/>
          </a:prstGeom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445820B3-AA55-4BA4-8643-5A58E75CAE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7615990"/>
              </p:ext>
            </p:extLst>
          </p:nvPr>
        </p:nvGraphicFramePr>
        <p:xfrm>
          <a:off x="557509" y="2273203"/>
          <a:ext cx="11059584" cy="293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3343">
                  <a:extLst>
                    <a:ext uri="{9D8B030D-6E8A-4147-A177-3AD203B41FA5}">
                      <a16:colId xmlns:a16="http://schemas.microsoft.com/office/drawing/2014/main" val="3239141816"/>
                    </a:ext>
                  </a:extLst>
                </a:gridCol>
                <a:gridCol w="4061198">
                  <a:extLst>
                    <a:ext uri="{9D8B030D-6E8A-4147-A177-3AD203B41FA5}">
                      <a16:colId xmlns:a16="http://schemas.microsoft.com/office/drawing/2014/main" val="2019727386"/>
                    </a:ext>
                  </a:extLst>
                </a:gridCol>
                <a:gridCol w="3475043">
                  <a:extLst>
                    <a:ext uri="{9D8B030D-6E8A-4147-A177-3AD203B41FA5}">
                      <a16:colId xmlns:a16="http://schemas.microsoft.com/office/drawing/2014/main" val="3019667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spc="10" baseline="0" noProof="0">
                          <a:solidFill>
                            <a:schemeClr val="bg1"/>
                          </a:solidFill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Mission</a:t>
                      </a:r>
                    </a:p>
                  </a:txBody>
                  <a:tcPr marL="137160"/>
                </a:tc>
                <a:tc>
                  <a:txBody>
                    <a:bodyPr/>
                    <a:lstStyle/>
                    <a:p>
                      <a:r>
                        <a:rPr lang="fr-CA" sz="1800" spc="10" baseline="0" noProof="0">
                          <a:solidFill>
                            <a:schemeClr val="bg1"/>
                          </a:solidFill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Vision</a:t>
                      </a:r>
                    </a:p>
                  </a:txBody>
                  <a:tcPr marL="137160"/>
                </a:tc>
                <a:tc>
                  <a:txBody>
                    <a:bodyPr/>
                    <a:lstStyle/>
                    <a:p>
                      <a:r>
                        <a:rPr lang="fr-CA" sz="1800" spc="10" baseline="0" noProof="0">
                          <a:solidFill>
                            <a:schemeClr val="bg1"/>
                          </a:solidFill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Valeurs</a:t>
                      </a:r>
                    </a:p>
                  </a:txBody>
                  <a:tcPr marL="137160"/>
                </a:tc>
                <a:extLst>
                  <a:ext uri="{0D108BD9-81ED-4DB2-BD59-A6C34878D82A}">
                    <a16:rowId xmlns:a16="http://schemas.microsoft.com/office/drawing/2014/main" val="114436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Notre mission consiste à être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à l’avant-plan de l’immersion numérique grâce à des solutions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de formation et de soutien opérationnel hautement technologiques qui rendent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le monde plus sécuritaire</a:t>
                      </a:r>
                      <a:endParaRPr lang="fr-CA" sz="1700" spc="20" baseline="0" noProof="0">
                        <a:solidFill>
                          <a:schemeClr val="bg1"/>
                        </a:solidFill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 marL="137160" marT="18288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Être le partenaire mondial de choix dans les domaines de l’aviation civile, de la défense et sécurité, ainsi que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des soins de santé, en révolutionnant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la formation aux consommateurs et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les opérations critiques de nos clients grâce à des solutions numériques immersives visant à améliorer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la sécurité, l’efficacité et l’état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de préparation</a:t>
                      </a:r>
                      <a:endParaRPr lang="fr-CA" sz="1700" spc="20" baseline="0" noProof="0">
                        <a:solidFill>
                          <a:schemeClr val="bg1"/>
                        </a:solidFill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 marL="137160" marT="18288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fr-CA" sz="3400" kern="1200" spc="3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Un CAE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fr-CA" sz="3400" kern="1200" spc="3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Pouvoir d’agir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fr-CA" sz="3400" kern="1200" spc="3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Innovation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fr-CA" sz="3400" kern="1200" spc="3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Excellence 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fr-CA" sz="3400" kern="1200" spc="3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Intégrité</a:t>
                      </a:r>
                    </a:p>
                  </a:txBody>
                  <a:tcPr marL="137160" marR="0" marT="182880"/>
                </a:tc>
                <a:extLst>
                  <a:ext uri="{0D108BD9-81ED-4DB2-BD59-A6C34878D82A}">
                    <a16:rowId xmlns:a16="http://schemas.microsoft.com/office/drawing/2014/main" val="300540845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D926A49-6E92-4480-817A-65DF3E50D734}"/>
              </a:ext>
            </a:extLst>
          </p:cNvPr>
          <p:cNvSpPr/>
          <p:nvPr userDrawn="1"/>
        </p:nvSpPr>
        <p:spPr>
          <a:xfrm>
            <a:off x="679159" y="336127"/>
            <a:ext cx="10946633" cy="860625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/>
          <a:p>
            <a:pPr algn="l">
              <a:lnSpc>
                <a:spcPct val="89000"/>
              </a:lnSpc>
              <a:spcBef>
                <a:spcPts val="0"/>
              </a:spcBef>
            </a:pPr>
            <a:r>
              <a:rPr kumimoji="0" lang="fr-CA" sz="3600" b="0" i="0" u="none" strike="noStrike" kern="0" cap="none" spc="2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Mission, vision et valeurs de CAE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414CA4C-BF92-2DFA-E873-B8B70459FF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20"/>
            <a:ext cx="12191999" cy="618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67074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vertisse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1714105-C726-47F2-8691-718AD3DC54FB}"/>
              </a:ext>
            </a:extLst>
          </p:cNvPr>
          <p:cNvSpPr txBox="1"/>
          <p:nvPr/>
        </p:nvSpPr>
        <p:spPr>
          <a:xfrm>
            <a:off x="2" y="828288"/>
            <a:ext cx="12191999" cy="5201424"/>
          </a:xfrm>
          <a:prstGeom prst="rect">
            <a:avLst/>
          </a:prstGeom>
          <a:noFill/>
        </p:spPr>
        <p:txBody>
          <a:bodyPr wrap="square" lIns="337500" rIns="337500" rtlCol="0" anchor="ctr" anchorCtr="0">
            <a:spAutoFit/>
          </a:bodyPr>
          <a:lstStyle/>
          <a:p>
            <a:pPr algn="ctr"/>
            <a:r>
              <a:rPr lang="fr-CA" sz="7200" b="1" noProof="0">
                <a:solidFill>
                  <a:schemeClr val="bg1"/>
                </a:solidFill>
                <a:latin typeface="+mj-lt"/>
              </a:rPr>
              <a:t>N’utilisez aucune </a:t>
            </a:r>
            <a:br>
              <a:rPr lang="fr-CA" sz="7200" b="1" noProof="0">
                <a:solidFill>
                  <a:schemeClr val="bg1"/>
                </a:solidFill>
                <a:latin typeface="+mj-lt"/>
              </a:rPr>
            </a:br>
            <a:r>
              <a:rPr lang="fr-CA" sz="7200" b="1" noProof="0">
                <a:solidFill>
                  <a:schemeClr val="bg1"/>
                </a:solidFill>
                <a:latin typeface="+mj-lt"/>
              </a:rPr>
              <a:t>des dispositions de page qui pourraient apparaître après celle-ci</a:t>
            </a:r>
          </a:p>
          <a:p>
            <a:pPr marL="0" marR="0" lvl="0" indent="0" algn="ctr" defTabSz="9136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A" sz="2400" i="1" kern="1200" noProof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  <a:p>
            <a:pPr marL="0" marR="0" lvl="0" indent="0" algn="ctr" defTabSz="9744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2000" i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 Ne jamais utiliser cette page dans votre présentation -</a:t>
            </a:r>
          </a:p>
        </p:txBody>
      </p:sp>
    </p:spTree>
    <p:extLst>
      <p:ext uri="{BB962C8B-B14F-4D97-AF65-F5344CB8AC3E}">
        <p14:creationId xmlns:p14="http://schemas.microsoft.com/office/powerpoint/2010/main" val="730531014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 page - CORP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64B1-E288-4B94-AC4C-204F8B7223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3465" y="4886317"/>
            <a:ext cx="8520887" cy="153065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CA"/>
              <a:t>Click to add a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22559-EECF-459D-9BF6-A7957C887C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3465" y="4400091"/>
            <a:ext cx="8508535" cy="397061"/>
          </a:xfrm>
        </p:spPr>
        <p:txBody>
          <a:bodyPr lIns="36000" rIns="36000" anchor="ctr"/>
          <a:lstStyle>
            <a:lvl1pPr marL="0" indent="0" algn="l">
              <a:buNone/>
              <a:defRPr sz="1600" b="1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/>
              <a:t>Click to add a subtitle</a:t>
            </a:r>
          </a:p>
        </p:txBody>
      </p:sp>
      <p:pic>
        <p:nvPicPr>
          <p:cNvPr id="4" name="Picture 3" descr="A picture containing text, computer, different, worktable&#10;&#10;Description automatically generated">
            <a:extLst>
              <a:ext uri="{FF2B5EF4-FFF2-40B4-BE49-F238E27FC236}">
                <a16:creationId xmlns:a16="http://schemas.microsoft.com/office/drawing/2014/main" id="{E432DA10-6082-D30A-8A61-929DA0A91D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60" y="0"/>
            <a:ext cx="10696280" cy="43109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7D00D4C-F688-6848-8D8F-F44A5BB9F5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3019" y="5680280"/>
            <a:ext cx="1608119" cy="6030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5380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cial layou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2922-9B16-4527-A283-3CA95284C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332656"/>
            <a:ext cx="3024336" cy="1368152"/>
          </a:xfrm>
          <a:prstGeom prst="rect">
            <a:avLst/>
          </a:prstGeom>
        </p:spPr>
        <p:txBody>
          <a:bodyPr/>
          <a:lstStyle/>
          <a:p>
            <a:r>
              <a:rPr lang="en-CA" noProof="0"/>
              <a:t>Click to add a headline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A70D1-DBCC-43CA-AD8C-6F36FD0D1C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3E4E3-EA9B-4FF8-B6C4-2516ED16E94E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5B7DA079-94CC-4A72-B334-76E3382A9D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08368" y="-1"/>
            <a:ext cx="8183632" cy="6308725"/>
          </a:xfrm>
          <a:solidFill>
            <a:schemeClr val="accent5"/>
          </a:solidFill>
        </p:spPr>
        <p:txBody>
          <a:bodyPr lIns="648000" tIns="396000" rIns="648000" bIns="396000"/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  <a:lvl6pPr>
              <a:defRPr sz="1600">
                <a:solidFill>
                  <a:schemeClr val="tx2"/>
                </a:solidFill>
              </a:defRPr>
            </a:lvl6pPr>
            <a:lvl7pPr>
              <a:defRPr sz="2000">
                <a:solidFill>
                  <a:schemeClr val="accent2"/>
                </a:solidFill>
              </a:defRPr>
            </a:lvl7pPr>
          </a:lstStyle>
          <a:p>
            <a:pPr lvl="0"/>
            <a:r>
              <a:rPr lang="en-CA" noProof="0"/>
              <a:t>Click to add text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  <a:p>
            <a:pPr lvl="5"/>
            <a:r>
              <a:rPr lang="en-CA" noProof="0"/>
              <a:t>Sixth level</a:t>
            </a:r>
          </a:p>
          <a:p>
            <a:pPr lvl="6"/>
            <a:r>
              <a:rPr lang="en-CA" noProof="0"/>
              <a:t>Seventh level for paragraph title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8900F8C9-2D78-449F-80F5-C0719599065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51384" y="1844824"/>
            <a:ext cx="3024336" cy="44639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600"/>
            </a:lvl6pPr>
            <a:lvl7pPr>
              <a:defRPr sz="2000"/>
            </a:lvl7pPr>
          </a:lstStyle>
          <a:p>
            <a:pPr lvl="0"/>
            <a:r>
              <a:rPr lang="en-CA" noProof="0"/>
              <a:t>Click to add text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  <a:p>
            <a:pPr lvl="5"/>
            <a:r>
              <a:rPr lang="en-CA" noProof="0"/>
              <a:t>Sixth level</a:t>
            </a:r>
          </a:p>
          <a:p>
            <a:pPr lvl="6"/>
            <a:r>
              <a:rPr lang="en-CA" noProof="0"/>
              <a:t>Seventh level for paragraph title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25DA87E-29D3-44AB-9248-880B3E3F86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16080" y="0"/>
            <a:ext cx="5375920" cy="288000"/>
          </a:xfrm>
        </p:spPr>
        <p:txBody>
          <a:bodyPr wrap="none" lIns="90000" tIns="0" rIns="90000" anchor="ctr"/>
          <a:lstStyle>
            <a:lvl1pPr algn="r">
              <a:buNone/>
              <a:defRPr sz="1400" b="0"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CA"/>
              <a:t>Click to add a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7166936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1"/>
            <a:ext cx="20574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067300" y="3429000"/>
            <a:ext cx="20574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124700" y="3429000"/>
            <a:ext cx="20955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124700" y="1354016"/>
            <a:ext cx="2095500" cy="207498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220200" y="1354016"/>
            <a:ext cx="2057400" cy="207498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2971800" y="1354015"/>
            <a:ext cx="2095500" cy="380706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091974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024" y="1129932"/>
            <a:ext cx="10086975" cy="778381"/>
          </a:xfrm>
        </p:spPr>
        <p:txBody>
          <a:bodyPr/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2732049"/>
            <a:ext cx="2974925" cy="312234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072358" y="2732049"/>
            <a:ext cx="2974925" cy="312234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144716" y="2732049"/>
            <a:ext cx="2974925" cy="312234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9217075" y="2732049"/>
            <a:ext cx="2974925" cy="312234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0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vertical blocks + messag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F13E4E3-EA9B-4FF8-B6C4-2516ED16E94E}" type="slidenum">
              <a:rPr lang="en-CA" smtClean="0"/>
              <a:t>‹Nr.›</a:t>
            </a:fld>
            <a:endParaRPr lang="en-CA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C9A4707-6D9F-46C8-BB14-1ACE30F8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332656"/>
            <a:ext cx="11088000" cy="864000"/>
          </a:xfrm>
        </p:spPr>
        <p:txBody>
          <a:bodyPr/>
          <a:lstStyle/>
          <a:p>
            <a:r>
              <a:rPr lang="en-CA" noProof="0"/>
              <a:t>Click to add a headline</a:t>
            </a:r>
            <a:endParaRPr lang="en-CA"/>
          </a:p>
        </p:txBody>
      </p:sp>
      <p:sp>
        <p:nvSpPr>
          <p:cNvPr id="14" name="Espace réservé du contenu 6">
            <a:extLst>
              <a:ext uri="{FF2B5EF4-FFF2-40B4-BE49-F238E27FC236}">
                <a16:creationId xmlns:a16="http://schemas.microsoft.com/office/drawing/2014/main" id="{498FA127-7D37-49C1-8625-B4D9CD1F399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67384" y="1412875"/>
            <a:ext cx="3456000" cy="4104000"/>
          </a:xfrm>
          <a:noFill/>
        </p:spPr>
        <p:txBody>
          <a:bodyPr lIns="0" tIns="0" rIns="0" b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600"/>
            </a:lvl6pPr>
            <a:lvl7pPr>
              <a:defRPr sz="2000"/>
            </a:lvl7pPr>
          </a:lstStyle>
          <a:p>
            <a:pPr lvl="0"/>
            <a:r>
              <a:rPr lang="en-CA" noProof="0"/>
              <a:t>Click to add text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  <a:p>
            <a:pPr lvl="5"/>
            <a:r>
              <a:rPr lang="en-CA" noProof="0"/>
              <a:t>Sixth level</a:t>
            </a:r>
          </a:p>
          <a:p>
            <a:pPr lvl="6"/>
            <a:r>
              <a:rPr lang="en-CA" noProof="0"/>
              <a:t>Seventh level for paragraph title</a:t>
            </a:r>
          </a:p>
        </p:txBody>
      </p:sp>
      <p:sp>
        <p:nvSpPr>
          <p:cNvPr id="15" name="Espace réservé du contenu 6">
            <a:extLst>
              <a:ext uri="{FF2B5EF4-FFF2-40B4-BE49-F238E27FC236}">
                <a16:creationId xmlns:a16="http://schemas.microsoft.com/office/drawing/2014/main" id="{0353EC3A-F8FE-4340-AF56-18B59A26756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51384" y="1412875"/>
            <a:ext cx="3456000" cy="4104000"/>
          </a:xfrm>
          <a:noFill/>
        </p:spPr>
        <p:txBody>
          <a:bodyPr lIns="0" tIns="0" rIns="0" b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600"/>
            </a:lvl6pPr>
            <a:lvl7pPr>
              <a:defRPr sz="2000"/>
            </a:lvl7pPr>
          </a:lstStyle>
          <a:p>
            <a:pPr lvl="0"/>
            <a:r>
              <a:rPr lang="en-CA" noProof="0"/>
              <a:t>Click to add text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  <a:p>
            <a:pPr lvl="5"/>
            <a:r>
              <a:rPr lang="en-CA" noProof="0"/>
              <a:t>Sixth level</a:t>
            </a:r>
          </a:p>
          <a:p>
            <a:pPr lvl="6"/>
            <a:r>
              <a:rPr lang="en-CA" noProof="0"/>
              <a:t>Seventh level for paragraph title</a:t>
            </a:r>
          </a:p>
        </p:txBody>
      </p:sp>
      <p:sp>
        <p:nvSpPr>
          <p:cNvPr id="16" name="Espace réservé du contenu 6">
            <a:extLst>
              <a:ext uri="{FF2B5EF4-FFF2-40B4-BE49-F238E27FC236}">
                <a16:creationId xmlns:a16="http://schemas.microsoft.com/office/drawing/2014/main" id="{F6350F45-EE24-4305-8221-A836E3FEC22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183384" y="1412875"/>
            <a:ext cx="3456000" cy="4104000"/>
          </a:xfrm>
          <a:noFill/>
        </p:spPr>
        <p:txBody>
          <a:bodyPr lIns="0" tIns="0" rIns="0" b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600"/>
            </a:lvl6pPr>
            <a:lvl7pPr>
              <a:defRPr sz="2000"/>
            </a:lvl7pPr>
          </a:lstStyle>
          <a:p>
            <a:pPr lvl="0"/>
            <a:r>
              <a:rPr lang="en-CA" noProof="0"/>
              <a:t>Click to add text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  <a:p>
            <a:pPr lvl="5"/>
            <a:r>
              <a:rPr lang="en-CA" noProof="0"/>
              <a:t>Sixth level</a:t>
            </a:r>
          </a:p>
          <a:p>
            <a:pPr lvl="6"/>
            <a:r>
              <a:rPr lang="en-CA" noProof="0"/>
              <a:t>Seventh level for paragraph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37BA221-D8F8-493E-87A3-60C3A9932A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1384" y="115367"/>
            <a:ext cx="5544616" cy="217289"/>
          </a:xfrm>
        </p:spPr>
        <p:txBody>
          <a:bodyPr wrap="none" lIns="14400" anchor="b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noProof="0"/>
              <a:t>Business unit name (optional)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5F2B63E-31D7-4455-BD0D-642079ECF5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6080" y="0"/>
            <a:ext cx="5375920" cy="288000"/>
          </a:xfrm>
        </p:spPr>
        <p:txBody>
          <a:bodyPr wrap="none" lIns="90000" tIns="0" rIns="90000" anchor="ctr"/>
          <a:lstStyle>
            <a:lvl1pPr algn="r">
              <a:buNone/>
              <a:defRPr sz="1400" b="0"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CA"/>
              <a:t>Click to add a section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B1FF76-93E3-43D3-B770-49F4AD8873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1384" y="5910101"/>
            <a:ext cx="11088000" cy="399219"/>
          </a:xfrm>
          <a:solidFill>
            <a:schemeClr val="accent2"/>
          </a:solidFill>
        </p:spPr>
        <p:txBody>
          <a:bodyPr lIns="180000" tIns="75600" rIns="180000" bIns="75600" anchor="b">
            <a:spAutoFit/>
          </a:bodyPr>
          <a:lstStyle>
            <a:lvl1pPr algn="ctr">
              <a:lnSpc>
                <a:spcPct val="89000"/>
              </a:lnSpc>
              <a:spcBef>
                <a:spcPts val="600"/>
              </a:spcBef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Message box</a:t>
            </a:r>
          </a:p>
        </p:txBody>
      </p:sp>
    </p:spTree>
    <p:extLst>
      <p:ext uri="{BB962C8B-B14F-4D97-AF65-F5344CB8AC3E}">
        <p14:creationId xmlns:p14="http://schemas.microsoft.com/office/powerpoint/2010/main" val="202181341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couverture - Ho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A1B612E-0191-4FA6-AA90-224A82FB1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5" t="20743" r="1510" b="6678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264B1-E288-4B94-AC4C-204F8B7223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60000" y="936000"/>
            <a:ext cx="5556080" cy="3204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7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Titre de la présentation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22559-EECF-459D-9BF6-A7957C887C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60000" y="4248000"/>
            <a:ext cx="5556080" cy="720000"/>
          </a:xfrm>
        </p:spPr>
        <p:txBody>
          <a:bodyPr lIns="36000" rIns="36000"/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Sous-titre de la présentation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21D7C7C-36C3-4B1B-B65D-DC298D08BB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5040000"/>
            <a:ext cx="5556080" cy="288000"/>
          </a:xfrm>
        </p:spPr>
        <p:txBody>
          <a:bodyPr anchor="ctr"/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fr-CA" noProof="0"/>
              <a:t>Nom / Date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C5AC74-2E71-8346-BE0D-246C13CBD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3019" y="5680280"/>
            <a:ext cx="1608119" cy="6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28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couverture - Fe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7">
            <a:extLst>
              <a:ext uri="{FF2B5EF4-FFF2-40B4-BE49-F238E27FC236}">
                <a16:creationId xmlns:a16="http://schemas.microsoft.com/office/drawing/2014/main" id="{974435B6-CDAC-42DE-8352-14ED811BA9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r="70"/>
          <a:stretch/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a14="http://schemas.microsoft.com/office/mac/drawingml/2011/main" xmlns="" val="1"/>
            </a:ext>
            <a:ext uri="{909E8E84-426E-40dd-AFC4-6F175D3DCCD1}">
              <a14:hiddenFill xmlns:a16="http://schemas.microsoft.com/office/drawing/2014/main" xmlns:ma14="http://schemas.microsoft.com/office/mac/drawingml/2011/main" xmlns:asvg="http://schemas.microsoft.com/office/drawing/2016/SVG/main" xmlns:p14="http://schemas.microsoft.com/office/powerpoint/2010/main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6="http://schemas.microsoft.com/office/drawing/2014/main" xmlns:ma14="http://schemas.microsoft.com/office/mac/drawingml/2011/main" xmlns:asvg="http://schemas.microsoft.com/office/drawing/2016/SVG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264B1-E288-4B94-AC4C-204F8B7223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60000" y="936000"/>
            <a:ext cx="5554800" cy="3204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7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Titre de la présentation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22559-EECF-459D-9BF6-A7957C887C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60000" y="4248000"/>
            <a:ext cx="5554800" cy="720000"/>
          </a:xfrm>
        </p:spPr>
        <p:txBody>
          <a:bodyPr lIns="36000" rIns="36000"/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Sous-titre de la présentation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21D7C7C-36C3-4B1B-B65D-DC298D08BB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5040000"/>
            <a:ext cx="5554800" cy="288000"/>
          </a:xfrm>
        </p:spPr>
        <p:txBody>
          <a:bodyPr anchor="ctr"/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fr-CA" noProof="0"/>
              <a:t>Nom / Date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244C58F-626F-C34D-82FC-E11DABFD44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3019" y="5680280"/>
            <a:ext cx="1608119" cy="6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74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couverture - CI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driving a car&#10;&#10;Description automatically generated with low confidence">
            <a:extLst>
              <a:ext uri="{FF2B5EF4-FFF2-40B4-BE49-F238E27FC236}">
                <a16:creationId xmlns:a16="http://schemas.microsoft.com/office/drawing/2014/main" id="{20F3C24B-692D-4B0B-A8EA-557EE591A8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2" r="2220" b="1790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264B1-E288-4B94-AC4C-204F8B7223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60000" y="936000"/>
            <a:ext cx="5554800" cy="3204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7000" b="0">
                <a:solidFill>
                  <a:schemeClr val="bg1"/>
                </a:solidFill>
              </a:defRPr>
            </a:lvl1pPr>
          </a:lstStyle>
          <a:p>
            <a:r>
              <a:rPr lang="fr-CA"/>
              <a:t>Titre de la présentation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22559-EECF-459D-9BF6-A7957C887C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60000" y="4248000"/>
            <a:ext cx="5554800" cy="720000"/>
          </a:xfrm>
        </p:spPr>
        <p:txBody>
          <a:bodyPr lIns="36000" rIns="36000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Sous-titre de la présentation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21D7C7C-36C3-4B1B-B65D-DC298D08BB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5040000"/>
            <a:ext cx="5554800" cy="288000"/>
          </a:xfrm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CA" noProof="0"/>
              <a:t>Nom / Date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15D0B80-DEC1-48B4-8D0A-9E8A9CE7E8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3019" y="5680280"/>
            <a:ext cx="1608119" cy="603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061CF6-5D6F-7E43-884F-1660E953251E}"/>
              </a:ext>
            </a:extLst>
          </p:cNvPr>
          <p:cNvSpPr txBox="1"/>
          <p:nvPr userDrawn="1"/>
        </p:nvSpPr>
        <p:spPr>
          <a:xfrm>
            <a:off x="12649200" y="340821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sz="1800" err="1">
              <a:effectLst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60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couverture - SANT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8AD6B7D-BAEE-472A-8023-2DCD559FD5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264B1-E288-4B94-AC4C-204F8B7223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9999" y="936000"/>
            <a:ext cx="5554800" cy="3204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7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Titre de la présentation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22559-EECF-459D-9BF6-A7957C887C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59999" y="4248000"/>
            <a:ext cx="5554800" cy="720000"/>
          </a:xfrm>
        </p:spPr>
        <p:txBody>
          <a:bodyPr lIns="36000" rIns="36000"/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Sous-titre de la présentation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21D7C7C-36C3-4B1B-B65D-DC298D08BB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9999" y="5040000"/>
            <a:ext cx="5554800" cy="288000"/>
          </a:xfrm>
        </p:spPr>
        <p:txBody>
          <a:bodyPr anchor="ctr"/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fr-CA" noProof="0"/>
              <a:t>Nom / 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576F3B-F8C4-5942-9F9C-AB1EDC4861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4440" y="5680280"/>
            <a:ext cx="1608120" cy="6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8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couverture - DÉFENSE ET SÉCURIT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8DBC67-E65C-46F8-85F8-654124F9597E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264B1-E288-4B94-AC4C-204F8B7223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60000" y="936000"/>
            <a:ext cx="5554800" cy="3204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7000" b="0">
                <a:solidFill>
                  <a:schemeClr val="bg1"/>
                </a:solidFill>
              </a:defRPr>
            </a:lvl1pPr>
          </a:lstStyle>
          <a:p>
            <a:r>
              <a:rPr lang="fr-CA"/>
              <a:t>Titre de la présentation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22559-EECF-459D-9BF6-A7957C887C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60000" y="4248000"/>
            <a:ext cx="5554800" cy="720000"/>
          </a:xfrm>
        </p:spPr>
        <p:txBody>
          <a:bodyPr lIns="36000" rIns="36000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Sous-titre de la présentation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21D7C7C-36C3-4B1B-B65D-DC298D08BB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5040000"/>
            <a:ext cx="5554800" cy="288000"/>
          </a:xfrm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CA" noProof="0"/>
              <a:t>Nom / Date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79226A9-E077-3746-9A11-F10E82D5EC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3019" y="5680280"/>
            <a:ext cx="1608119" cy="6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86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positions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D9C098A-1A9B-42BA-A99B-13C621FE5D84}"/>
              </a:ext>
            </a:extLst>
          </p:cNvPr>
          <p:cNvSpPr txBox="1"/>
          <p:nvPr/>
        </p:nvSpPr>
        <p:spPr>
          <a:xfrm>
            <a:off x="2" y="1720841"/>
            <a:ext cx="12191999" cy="3416320"/>
          </a:xfrm>
          <a:prstGeom prst="rect">
            <a:avLst/>
          </a:prstGeom>
          <a:noFill/>
        </p:spPr>
        <p:txBody>
          <a:bodyPr wrap="square" lIns="337500" rIns="337500" rtlCol="0" anchor="ctr" anchorCtr="0">
            <a:spAutoFit/>
          </a:bodyPr>
          <a:lstStyle/>
          <a:p>
            <a:pPr algn="ctr">
              <a:spcBef>
                <a:spcPts val="1400"/>
              </a:spcBef>
            </a:pPr>
            <a:r>
              <a:rPr lang="fr-CA" sz="8800" b="1">
                <a:solidFill>
                  <a:schemeClr val="bg1"/>
                </a:solidFill>
                <a:latin typeface="+mn-lt"/>
              </a:rPr>
              <a:t>Dispositions </a:t>
            </a:r>
            <a:br>
              <a:rPr lang="fr-CA" sz="8800" b="1">
                <a:solidFill>
                  <a:schemeClr val="bg1"/>
                </a:solidFill>
                <a:latin typeface="+mn-lt"/>
              </a:rPr>
            </a:br>
            <a:r>
              <a:rPr lang="fr-CA" sz="8800" b="1">
                <a:solidFill>
                  <a:schemeClr val="bg1"/>
                </a:solidFill>
                <a:latin typeface="+mn-lt"/>
              </a:rPr>
              <a:t>de section</a:t>
            </a:r>
          </a:p>
          <a:p>
            <a:pPr marL="0" marR="0" lvl="0" indent="0" algn="ctr" defTabSz="9136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A" sz="2000" i="0" kern="120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ctr" defTabSz="9744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2000" i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 Ne jamais utiliser cette page dans votre présentation -</a:t>
            </a:r>
          </a:p>
        </p:txBody>
      </p:sp>
    </p:spTree>
    <p:extLst>
      <p:ext uri="{BB962C8B-B14F-4D97-AF65-F5344CB8AC3E}">
        <p14:creationId xmlns:p14="http://schemas.microsoft.com/office/powerpoint/2010/main" val="59835585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éroul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7BB10C-B0C4-42A3-9FE3-658189868DAF}"/>
              </a:ext>
            </a:extLst>
          </p:cNvPr>
          <p:cNvSpPr/>
          <p:nvPr/>
        </p:nvSpPr>
        <p:spPr>
          <a:xfrm>
            <a:off x="0" y="0"/>
            <a:ext cx="4007768" cy="68580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fr-CA" sz="1400" b="1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2D5925-F053-4BE9-9B3D-307DA7D65A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13E4E3-EA9B-4FF8-B6C4-2516ED16E94E}" type="slidenum">
              <a:rPr lang="fr-CA" smtClean="0"/>
              <a:t>‹Nr.›</a:t>
            </a:fld>
            <a:endParaRPr lang="fr-CA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6BCB685-F157-46CF-BE06-EB75FF40F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1412876"/>
            <a:ext cx="2407129" cy="19685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CA" noProof="0"/>
              <a:t>Civil</a:t>
            </a:r>
            <a:br>
              <a:rPr lang="fr-CA" noProof="0"/>
            </a:br>
            <a:r>
              <a:rPr lang="fr-CA" noProof="0"/>
              <a:t>Aviation</a:t>
            </a:r>
            <a:br>
              <a:rPr lang="fr-CA" noProof="0"/>
            </a:br>
            <a:endParaRPr lang="fr-CA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F526C49D-E3A3-1FC6-EC61-AA7074CBCDA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1"/>
            <a:ext cx="20574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D4B2F5A-D4B8-E844-F844-9DB9F74AAA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67300" y="3429000"/>
            <a:ext cx="20574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B4E2396-D45F-8E08-B744-F9CE6E1390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4700" y="3429000"/>
            <a:ext cx="20955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C0C068-D852-EB28-02A2-AE077E5162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24700" y="1354016"/>
            <a:ext cx="2095500" cy="207498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A1AF2828-2703-7DB7-5C5D-83B2D29EF6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20200" y="1354016"/>
            <a:ext cx="2057400" cy="207498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A8D4979-374E-4C28-646B-A61E2E024A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71800" y="1354015"/>
            <a:ext cx="2095500" cy="380706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932B0E-BDEE-D568-7728-FF8E27476628}"/>
              </a:ext>
            </a:extLst>
          </p:cNvPr>
          <p:cNvCxnSpPr/>
          <p:nvPr userDrawn="1"/>
        </p:nvCxnSpPr>
        <p:spPr>
          <a:xfrm>
            <a:off x="0" y="3429000"/>
            <a:ext cx="11277600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DBC389B-67FE-2043-B831-AF3652E01BEB}"/>
              </a:ext>
            </a:extLst>
          </p:cNvPr>
          <p:cNvSpPr txBox="1"/>
          <p:nvPr userDrawn="1"/>
        </p:nvSpPr>
        <p:spPr>
          <a:xfrm>
            <a:off x="4726379" y="35626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sz="1800" err="1">
              <a:effectLst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59964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blan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3E4E3-EA9B-4FF8-B6C4-2516ED16E94E}" type="slidenum">
              <a:rPr lang="fr-CA" smtClean="0"/>
              <a:t>‹Nr.›</a:t>
            </a:fld>
            <a:endParaRPr lang="fr-CA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8438D0E-53A7-4602-B060-5EB840E30748}"/>
              </a:ext>
            </a:extLst>
          </p:cNvPr>
          <p:cNvCxnSpPr/>
          <p:nvPr/>
        </p:nvCxnSpPr>
        <p:spPr>
          <a:xfrm flipV="1">
            <a:off x="551384" y="-315416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09FFEBF-15C5-4A74-8443-3D9F69DF5BA6}"/>
              </a:ext>
            </a:extLst>
          </p:cNvPr>
          <p:cNvCxnSpPr/>
          <p:nvPr/>
        </p:nvCxnSpPr>
        <p:spPr>
          <a:xfrm flipV="1">
            <a:off x="11640616" y="-315416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63FEA88-6238-4326-ADAA-5D5995C58B00}"/>
              </a:ext>
            </a:extLst>
          </p:cNvPr>
          <p:cNvCxnSpPr/>
          <p:nvPr userDrawn="1"/>
        </p:nvCxnSpPr>
        <p:spPr>
          <a:xfrm flipV="1">
            <a:off x="551384" y="6957392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C0827F4-BBBC-4AC8-82BB-F80122849490}"/>
              </a:ext>
            </a:extLst>
          </p:cNvPr>
          <p:cNvCxnSpPr/>
          <p:nvPr/>
        </p:nvCxnSpPr>
        <p:spPr>
          <a:xfrm flipV="1">
            <a:off x="11640616" y="6957392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F82C03B-9388-45AF-B32A-14369CBD1092}"/>
              </a:ext>
            </a:extLst>
          </p:cNvPr>
          <p:cNvCxnSpPr/>
          <p:nvPr/>
        </p:nvCxnSpPr>
        <p:spPr>
          <a:xfrm>
            <a:off x="-312712" y="1412776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FC4DB00-D96A-4DF3-8277-90A16AF398FE}"/>
              </a:ext>
            </a:extLst>
          </p:cNvPr>
          <p:cNvCxnSpPr/>
          <p:nvPr/>
        </p:nvCxnSpPr>
        <p:spPr>
          <a:xfrm>
            <a:off x="12288688" y="1412776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6BCEB62-8960-4982-8E37-7F8C41E3020D}"/>
              </a:ext>
            </a:extLst>
          </p:cNvPr>
          <p:cNvCxnSpPr/>
          <p:nvPr/>
        </p:nvCxnSpPr>
        <p:spPr>
          <a:xfrm>
            <a:off x="-312712" y="6309221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380230A-3186-4194-B30B-500F725DBC56}"/>
              </a:ext>
            </a:extLst>
          </p:cNvPr>
          <p:cNvCxnSpPr/>
          <p:nvPr/>
        </p:nvCxnSpPr>
        <p:spPr>
          <a:xfrm>
            <a:off x="12288688" y="6309221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43281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563563" y="1035051"/>
            <a:ext cx="11089754" cy="8286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CA" noProof="0"/>
              <a:t>Cliquez pour ajouter une machette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63563" y="1881188"/>
            <a:ext cx="11077576" cy="486102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:p15="http://schemas.microsoft.com/office/powerpoint/2012/main" xmlns:p14="http://schemas.microsoft.com/office/powerpoint/2010/main" xmlns:asvg="http://schemas.microsoft.com/office/drawing/2016/SVG/main" xmlns:a16="http://schemas.microsoft.com/office/drawing/2014/main" xmlns:a14="http://schemas.microsoft.com/office/drawing/2010/main" xmlns="" val="1"/>
            </a:ext>
            <a:ext uri="{909E8E84-426E-40dd-AFC4-6F175D3DCCD1}">
              <a14:hiddenFill xmlns:a14="http://schemas.microsoft.com/office/drawing/2010/main" xmlns:p15="http://schemas.microsoft.com/office/powerpoint/2012/main" xmlns:p14="http://schemas.microsoft.com/office/powerpoint/2010/main" xmlns:asvg="http://schemas.microsoft.com/office/drawing/2016/SVG/main" xmlns:a16="http://schemas.microsoft.com/office/drawing/2014/main" xmlns:ma14="http://schemas.microsoft.com/office/mac/drawingml/2011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5="http://schemas.microsoft.com/office/powerpoint/2012/main" xmlns:p14="http://schemas.microsoft.com/office/powerpoint/2010/main" xmlns:asvg="http://schemas.microsoft.com/office/drawing/2016/SVG/main" xmlns:a16="http://schemas.microsoft.com/office/drawing/2014/main" xmlns:ma14="http://schemas.microsoft.com/office/mac/drawingml/2011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noProof="0"/>
              <a:t>Cliquez pour modifier le texte</a:t>
            </a:r>
          </a:p>
          <a:p>
            <a:pPr lvl="1"/>
            <a:r>
              <a:rPr lang="fr-CA" noProof="0"/>
              <a:t>Deuxième niveau</a:t>
            </a:r>
          </a:p>
          <a:p>
            <a:pPr lvl="2"/>
            <a:r>
              <a:rPr lang="fr-CA" noProof="0"/>
              <a:t>Troisième niveau</a:t>
            </a:r>
          </a:p>
          <a:p>
            <a:pPr lvl="3"/>
            <a:r>
              <a:rPr lang="fr-CA" noProof="0"/>
              <a:t>Quatrième niveau</a:t>
            </a:r>
          </a:p>
          <a:p>
            <a:pPr lvl="4"/>
            <a:r>
              <a:rPr lang="fr-CA" noProof="0"/>
              <a:t>Cinquième niveau</a:t>
            </a:r>
          </a:p>
          <a:p>
            <a:pPr lvl="5"/>
            <a:r>
              <a:rPr lang="fr-CA" noProof="0"/>
              <a:t>Sixième niveau</a:t>
            </a:r>
          </a:p>
          <a:p>
            <a:pPr lvl="6"/>
            <a:r>
              <a:rPr lang="fr-CA" noProof="0"/>
              <a:t>Septième niveau pour titre de paragraphe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4038" y="6571631"/>
            <a:ext cx="504000" cy="14446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342901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F13E4E3-EA9B-4FF8-B6C4-2516ED16E94E}" type="slidenum">
              <a:rPr lang="fr-CA" smtClean="0"/>
              <a:pPr/>
              <a:t>‹Nr.›</a:t>
            </a:fld>
            <a:endParaRPr lang="fr-CA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FCBB0A4-34BF-4F15-8383-65A93B5F10EF}"/>
              </a:ext>
            </a:extLst>
          </p:cNvPr>
          <p:cNvCxnSpPr/>
          <p:nvPr userDrawn="1"/>
        </p:nvCxnSpPr>
        <p:spPr>
          <a:xfrm flipV="1">
            <a:off x="563563" y="6957392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D8A06FE9-917C-48F3-878A-E6DFD3A44D90}"/>
              </a:ext>
            </a:extLst>
          </p:cNvPr>
          <p:cNvCxnSpPr/>
          <p:nvPr userDrawn="1"/>
        </p:nvCxnSpPr>
        <p:spPr>
          <a:xfrm flipV="1">
            <a:off x="11625263" y="6957392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65F5152-33FE-4563-9ABC-9042E366D428}"/>
              </a:ext>
            </a:extLst>
          </p:cNvPr>
          <p:cNvCxnSpPr>
            <a:cxnSpLocks/>
          </p:cNvCxnSpPr>
          <p:nvPr userDrawn="1"/>
        </p:nvCxnSpPr>
        <p:spPr>
          <a:xfrm>
            <a:off x="-315300" y="1017150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963B879-E6E3-4ACE-A15D-F64560162815}"/>
              </a:ext>
            </a:extLst>
          </p:cNvPr>
          <p:cNvCxnSpPr>
            <a:cxnSpLocks/>
          </p:cNvCxnSpPr>
          <p:nvPr userDrawn="1"/>
        </p:nvCxnSpPr>
        <p:spPr>
          <a:xfrm>
            <a:off x="12291276" y="1025674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DA1220E-448F-44B2-866F-92ECB3A717EB}"/>
              </a:ext>
            </a:extLst>
          </p:cNvPr>
          <p:cNvCxnSpPr/>
          <p:nvPr userDrawn="1"/>
        </p:nvCxnSpPr>
        <p:spPr>
          <a:xfrm>
            <a:off x="-315300" y="6286551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0A997D2-1B0A-477D-9B2E-D2C7CF49A7A9}"/>
              </a:ext>
            </a:extLst>
          </p:cNvPr>
          <p:cNvCxnSpPr/>
          <p:nvPr userDrawn="1"/>
        </p:nvCxnSpPr>
        <p:spPr>
          <a:xfrm>
            <a:off x="12291276" y="6286500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B470E4-0712-3F41-8087-979FE2C02DC8}"/>
              </a:ext>
            </a:extLst>
          </p:cNvPr>
          <p:cNvSpPr txBox="1"/>
          <p:nvPr userDrawn="1"/>
        </p:nvSpPr>
        <p:spPr>
          <a:xfrm>
            <a:off x="14073809" y="276970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sz="1800" err="1">
              <a:effectLst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D7D249-E033-4244-85A9-83887FF0F08A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970560" y="6438138"/>
            <a:ext cx="672000" cy="252000"/>
          </a:xfrm>
          <a:prstGeom prst="rect">
            <a:avLst/>
          </a:prstGeom>
        </p:spPr>
      </p:pic>
      <p:cxnSp>
        <p:nvCxnSpPr>
          <p:cNvPr id="30" name="Connecteur droit 11">
            <a:extLst>
              <a:ext uri="{FF2B5EF4-FFF2-40B4-BE49-F238E27FC236}">
                <a16:creationId xmlns:a16="http://schemas.microsoft.com/office/drawing/2014/main" id="{ABA5DEBF-FB63-354E-8AB1-6815A278F433}"/>
              </a:ext>
            </a:extLst>
          </p:cNvPr>
          <p:cNvCxnSpPr>
            <a:cxnSpLocks/>
          </p:cNvCxnSpPr>
          <p:nvPr userDrawn="1"/>
        </p:nvCxnSpPr>
        <p:spPr>
          <a:xfrm flipV="1">
            <a:off x="563563" y="-315300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12">
            <a:extLst>
              <a:ext uri="{FF2B5EF4-FFF2-40B4-BE49-F238E27FC236}">
                <a16:creationId xmlns:a16="http://schemas.microsoft.com/office/drawing/2014/main" id="{AC002767-9C39-1947-AA2F-E4D10AADEE1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25263" y="-315300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5">
            <a:extLst>
              <a:ext uri="{FF2B5EF4-FFF2-40B4-BE49-F238E27FC236}">
                <a16:creationId xmlns:a16="http://schemas.microsoft.com/office/drawing/2014/main" id="{6F0D71C7-E788-D154-143E-0CD1C7D4AF9E}"/>
              </a:ext>
            </a:extLst>
          </p:cNvPr>
          <p:cNvCxnSpPr>
            <a:cxnSpLocks/>
          </p:cNvCxnSpPr>
          <p:nvPr userDrawn="1"/>
        </p:nvCxnSpPr>
        <p:spPr>
          <a:xfrm>
            <a:off x="-315300" y="584200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18">
            <a:extLst>
              <a:ext uri="{FF2B5EF4-FFF2-40B4-BE49-F238E27FC236}">
                <a16:creationId xmlns:a16="http://schemas.microsoft.com/office/drawing/2014/main" id="{9769CFF4-1AC7-1339-2F34-B2C59B56B494}"/>
              </a:ext>
            </a:extLst>
          </p:cNvPr>
          <p:cNvCxnSpPr>
            <a:cxnSpLocks/>
          </p:cNvCxnSpPr>
          <p:nvPr userDrawn="1"/>
        </p:nvCxnSpPr>
        <p:spPr>
          <a:xfrm>
            <a:off x="12291276" y="584200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9"/>
    </p:custDataLst>
    <p:extLst>
      <p:ext uri="{BB962C8B-B14F-4D97-AF65-F5344CB8AC3E}">
        <p14:creationId xmlns:p14="http://schemas.microsoft.com/office/powerpoint/2010/main" val="402128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788" r:id="rId7"/>
    <p:sldLayoutId id="2147483789" r:id="rId8"/>
    <p:sldLayoutId id="2147483798" r:id="rId9"/>
    <p:sldLayoutId id="2147483918" r:id="rId10"/>
    <p:sldLayoutId id="2147483919" r:id="rId11"/>
    <p:sldLayoutId id="2147483839" r:id="rId12"/>
    <p:sldLayoutId id="2147483900" r:id="rId13"/>
    <p:sldLayoutId id="2147483925" r:id="rId14"/>
    <p:sldLayoutId id="2147484055" r:id="rId15"/>
    <p:sldLayoutId id="2147484056" r:id="rId16"/>
    <p:sldLayoutId id="2147484068" r:id="rId17"/>
  </p:sldLayoutIdLst>
  <p:transition spd="med">
    <p:fade/>
  </p:transition>
  <p:hf hdr="0" ftr="0" dt="0"/>
  <p:txStyles>
    <p:titleStyle>
      <a:lvl1pPr algn="l" defTabSz="612019" rtl="0" eaLnBrk="1" fontAlgn="base" hangingPunct="1">
        <a:lnSpc>
          <a:spcPct val="89000"/>
        </a:lnSpc>
        <a:spcBef>
          <a:spcPts val="0"/>
        </a:spcBef>
        <a:spcAft>
          <a:spcPts val="0"/>
        </a:spcAft>
        <a:defRPr lang="en-US" sz="3200" b="0" kern="1200" cap="none" baseline="0" dirty="0" smtClean="0">
          <a:solidFill>
            <a:schemeClr val="tx2"/>
          </a:solidFill>
          <a:latin typeface="+mj-lt"/>
          <a:ea typeface="+mn-ea"/>
          <a:cs typeface="+mn-cs"/>
        </a:defRPr>
      </a:lvl1pPr>
      <a:lvl2pPr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2pPr>
      <a:lvl3pPr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3pPr>
      <a:lvl4pPr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4pPr>
      <a:lvl5pPr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5pPr>
      <a:lvl6pPr marL="192846"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6pPr>
      <a:lvl7pPr marL="385691"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7pPr>
      <a:lvl8pPr marL="578537"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8pPr>
      <a:lvl9pPr marL="771383"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9pPr>
    </p:titleStyle>
    <p:bodyStyle>
      <a:lvl1pPr marL="0" indent="0" algn="l" defTabSz="612019" rtl="0" eaLnBrk="1" fontAlgn="base" hangingPunct="1">
        <a:spcBef>
          <a:spcPts val="1400"/>
        </a:spcBef>
        <a:spcAft>
          <a:spcPts val="0"/>
        </a:spcAft>
        <a:buClrTx/>
        <a:buFont typeface="Arial" panose="020B0604020202020204" pitchFamily="34" charset="0"/>
        <a:buChar char="​"/>
        <a:defRPr lang="en-US" sz="2200" b="0" kern="1200" dirty="0">
          <a:solidFill>
            <a:schemeClr val="tx2"/>
          </a:solidFill>
          <a:latin typeface="+mn-lt"/>
          <a:ea typeface="+mn-ea"/>
          <a:cs typeface="+mn-cs"/>
        </a:defRPr>
      </a:lvl1pPr>
      <a:lvl2pPr marL="234000" indent="-216000" algn="l" defTabSz="612019" rtl="0" eaLnBrk="1" fontAlgn="base" hangingPunct="1">
        <a:spcBef>
          <a:spcPts val="800"/>
        </a:spcBef>
        <a:spcAft>
          <a:spcPts val="0"/>
        </a:spcAft>
        <a:buClr>
          <a:schemeClr val="tx2"/>
        </a:buClr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28400" indent="-180000" algn="l" defTabSz="612019" rtl="0" eaLnBrk="1" fontAlgn="base" hangingPunct="1">
        <a:spcBef>
          <a:spcPts val="400"/>
        </a:spcBef>
        <a:spcAft>
          <a:spcPts val="0"/>
        </a:spcAft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83200" indent="-144000" algn="l" defTabSz="612019" rtl="0" eaLnBrk="1" fontAlgn="base" hangingPunct="1">
        <a:spcBef>
          <a:spcPts val="200"/>
        </a:spcBef>
        <a:spcAft>
          <a:spcPts val="0"/>
        </a:spcAft>
        <a:buClr>
          <a:schemeClr val="accent3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414000" indent="-414000" algn="l" defTabSz="612019" rtl="0" eaLnBrk="1" fontAlgn="base" hangingPunct="1">
        <a:spcBef>
          <a:spcPts val="1000"/>
        </a:spcBef>
        <a:spcAft>
          <a:spcPts val="0"/>
        </a:spcAft>
        <a:buClr>
          <a:schemeClr val="tx2"/>
        </a:buClr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720000" indent="-288000" algn="l" defTabSz="612212" rtl="0" eaLnBrk="1" latinLnBrk="0" hangingPunct="1">
        <a:spcBef>
          <a:spcPts val="400"/>
        </a:spcBef>
        <a:buClr>
          <a:schemeClr val="tx2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612212" rtl="0" eaLnBrk="1" latinLnBrk="0" hangingPunct="1">
        <a:spcBef>
          <a:spcPts val="1400"/>
        </a:spcBef>
        <a:buFont typeface="Arial" panose="020B0604020202020204" pitchFamily="34" charset="0"/>
        <a:buChar char="​"/>
        <a:defRPr sz="2200" b="1" kern="1200">
          <a:solidFill>
            <a:schemeClr val="accent2"/>
          </a:solidFill>
          <a:latin typeface="+mn-lt"/>
          <a:ea typeface="+mn-ea"/>
          <a:cs typeface="+mn-cs"/>
        </a:defRPr>
      </a:lvl7pPr>
      <a:lvl8pPr marL="2295794" indent="-153053" algn="l" defTabSz="612212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601901" indent="-153053" algn="l" defTabSz="612212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6107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2212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8318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24424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0531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36637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42742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48848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795" userDrawn="1">
          <p15:clr>
            <a:srgbClr val="F26B43"/>
          </p15:clr>
        </p15:guide>
        <p15:guide id="4" orient="horz" pos="3952" userDrawn="1">
          <p15:clr>
            <a:srgbClr val="F26B43"/>
          </p15:clr>
        </p15:guide>
        <p15:guide id="5" pos="347" userDrawn="1">
          <p15:clr>
            <a:srgbClr val="F26B43"/>
          </p15:clr>
        </p15:guide>
        <p15:guide id="6" pos="7333">
          <p15:clr>
            <a:srgbClr val="F26B43"/>
          </p15:clr>
        </p15:guide>
        <p15:guide id="7" orient="horz" pos="640" userDrawn="1">
          <p15:clr>
            <a:srgbClr val="F26B43"/>
          </p15:clr>
        </p15:guide>
        <p15:guide id="8" pos="6902" userDrawn="1">
          <p15:clr>
            <a:srgbClr val="F26B43"/>
          </p15:clr>
        </p15:guide>
        <p15:guide id="9" pos="6040" userDrawn="1">
          <p15:clr>
            <a:srgbClr val="F26B43"/>
          </p15:clr>
        </p15:guide>
        <p15:guide id="10" pos="6471" userDrawn="1">
          <p15:clr>
            <a:srgbClr val="F26B43"/>
          </p15:clr>
        </p15:guide>
        <p15:guide id="11" pos="5609" userDrawn="1">
          <p15:clr>
            <a:srgbClr val="F26B43"/>
          </p15:clr>
        </p15:guide>
        <p15:guide id="12" pos="5178" userDrawn="1">
          <p15:clr>
            <a:srgbClr val="F26B43"/>
          </p15:clr>
        </p15:guide>
        <p15:guide id="13" pos="4747" userDrawn="1">
          <p15:clr>
            <a:srgbClr val="F26B43"/>
          </p15:clr>
        </p15:guide>
        <p15:guide id="14" pos="3885" userDrawn="1">
          <p15:clr>
            <a:srgbClr val="F26B43"/>
          </p15:clr>
        </p15:guide>
        <p15:guide id="15" pos="4316" userDrawn="1">
          <p15:clr>
            <a:srgbClr val="F26B43"/>
          </p15:clr>
        </p15:guide>
        <p15:guide id="16" pos="3364" userDrawn="1">
          <p15:clr>
            <a:srgbClr val="F26B43"/>
          </p15:clr>
        </p15:guide>
        <p15:guide id="17" pos="2933" userDrawn="1">
          <p15:clr>
            <a:srgbClr val="F26B43"/>
          </p15:clr>
        </p15:guide>
        <p15:guide id="18" pos="2502" userDrawn="1">
          <p15:clr>
            <a:srgbClr val="F26B43"/>
          </p15:clr>
        </p15:guide>
        <p15:guide id="19" pos="2071" userDrawn="1">
          <p15:clr>
            <a:srgbClr val="F26B43"/>
          </p15:clr>
        </p15:guide>
        <p15:guide id="20" pos="1640" userDrawn="1">
          <p15:clr>
            <a:srgbClr val="F26B43"/>
          </p15:clr>
        </p15:guide>
        <p15:guide id="21" pos="1209" userDrawn="1">
          <p15:clr>
            <a:srgbClr val="F26B43"/>
          </p15:clr>
        </p15:guide>
        <p15:guide id="22" pos="778" userDrawn="1">
          <p15:clr>
            <a:srgbClr val="F26B43"/>
          </p15:clr>
        </p15:guide>
        <p15:guide id="23" orient="horz" pos="368" userDrawn="1">
          <p15:clr>
            <a:srgbClr val="F26B43"/>
          </p15:clr>
        </p15:guide>
        <p15:guide id="24" orient="horz" pos="913" userDrawn="1">
          <p15:clr>
            <a:srgbClr val="F26B43"/>
          </p15:clr>
        </p15:guide>
        <p15:guide id="25" orient="horz" pos="1185" userDrawn="1">
          <p15:clr>
            <a:srgbClr val="F26B43"/>
          </p15:clr>
        </p15:guide>
        <p15:guide id="26" orient="horz" pos="1457" userDrawn="1">
          <p15:clr>
            <a:srgbClr val="F26B43"/>
          </p15:clr>
        </p15:guide>
        <p15:guide id="27" orient="horz" pos="1729" userDrawn="1">
          <p15:clr>
            <a:srgbClr val="F26B43"/>
          </p15:clr>
        </p15:guide>
        <p15:guide id="28" orient="horz" pos="2001" userDrawn="1">
          <p15:clr>
            <a:srgbClr val="F26B43"/>
          </p15:clr>
        </p15:guide>
        <p15:guide id="29" orient="horz" pos="2319" userDrawn="1">
          <p15:clr>
            <a:srgbClr val="F26B43"/>
          </p15:clr>
        </p15:guide>
        <p15:guide id="30" orient="horz" pos="2863" userDrawn="1">
          <p15:clr>
            <a:srgbClr val="F26B43"/>
          </p15:clr>
        </p15:guide>
        <p15:guide id="31" orient="horz" pos="3135" userDrawn="1">
          <p15:clr>
            <a:srgbClr val="F26B43"/>
          </p15:clr>
        </p15:guide>
        <p15:guide id="32" orient="horz" pos="3407" userDrawn="1">
          <p15:clr>
            <a:srgbClr val="F26B43"/>
          </p15:clr>
        </p15:guide>
        <p15:guide id="33" orient="horz" pos="3680" userDrawn="1">
          <p15:clr>
            <a:srgbClr val="F26B43"/>
          </p15:clr>
        </p15:guide>
        <p15:guide id="35" orient="horz" pos="2591" userDrawn="1">
          <p15:clr>
            <a:srgbClr val="F26B43"/>
          </p15:clr>
        </p15:guide>
        <p15:guide id="36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8.01597" TargetMode="External"/><Relationship Id="rId2" Type="http://schemas.openxmlformats.org/officeDocument/2006/relationships/hyperlink" Target="https://www.ontologyportal.org/" TargetMode="Externa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880D755-0639-D1CE-8B23-3D420E392C12}"/>
              </a:ext>
            </a:extLst>
          </p:cNvPr>
          <p:cNvGrpSpPr/>
          <p:nvPr/>
        </p:nvGrpSpPr>
        <p:grpSpPr>
          <a:xfrm>
            <a:off x="569340" y="1663311"/>
            <a:ext cx="8509428" cy="2670394"/>
            <a:chOff x="750711" y="544276"/>
            <a:chExt cx="8509428" cy="26703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749BA1-5E89-057E-BEBC-2AA865BFD04F}"/>
                </a:ext>
              </a:extLst>
            </p:cNvPr>
            <p:cNvSpPr txBox="1"/>
            <p:nvPr/>
          </p:nvSpPr>
          <p:spPr>
            <a:xfrm>
              <a:off x="750711" y="2569109"/>
              <a:ext cx="4068762" cy="6455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dirty="0">
                  <a:solidFill>
                    <a:schemeClr val="bg1"/>
                  </a:solidFill>
                  <a:ea typeface="Montserrat Medium" charset="0"/>
                  <a:cs typeface="Montserrat Medium" charset="0"/>
                </a:rPr>
                <a:t>Presentation to the C2SIM AXS Group</a:t>
              </a:r>
            </a:p>
            <a:p>
              <a:pPr>
                <a:lnSpc>
                  <a:spcPct val="120000"/>
                </a:lnSpc>
              </a:pPr>
              <a:r>
                <a:rPr lang="en-US">
                  <a:solidFill>
                    <a:schemeClr val="bg1"/>
                  </a:solidFill>
                  <a:ea typeface="Montserrat Medium" charset="0"/>
                  <a:cs typeface="Montserrat Medium" charset="0"/>
                </a:rPr>
                <a:t>Elizabeth Hosang, July </a:t>
              </a:r>
              <a:r>
                <a:rPr lang="en-US" dirty="0">
                  <a:solidFill>
                    <a:schemeClr val="bg1"/>
                  </a:solidFill>
                  <a:ea typeface="Montserrat Medium" charset="0"/>
                  <a:cs typeface="Montserrat Medium" charset="0"/>
                </a:rPr>
                <a:t>2024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3C8E09-94F3-EC16-B78D-0EC7330B352D}"/>
                </a:ext>
              </a:extLst>
            </p:cNvPr>
            <p:cNvSpPr txBox="1"/>
            <p:nvPr/>
          </p:nvSpPr>
          <p:spPr>
            <a:xfrm>
              <a:off x="860042" y="544276"/>
              <a:ext cx="8400097" cy="16560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b="1" dirty="0">
                  <a:solidFill>
                    <a:schemeClr val="bg1"/>
                  </a:solidFill>
                  <a:ea typeface="Bebas Neue" charset="0"/>
                  <a:cs typeface="Bebas Neue" charset="0"/>
                </a:rPr>
                <a:t>Overview of IEEE Robotics Standards</a:t>
              </a:r>
            </a:p>
          </p:txBody>
        </p:sp>
      </p:grp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76E4E16-88AC-6A50-5A4F-C0764FA74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942" y="6273800"/>
            <a:ext cx="976261" cy="56694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4917C6-569B-543B-D232-2D53314B63FB}"/>
              </a:ext>
            </a:extLst>
          </p:cNvPr>
          <p:cNvCxnSpPr>
            <a:cxnSpLocks/>
          </p:cNvCxnSpPr>
          <p:nvPr/>
        </p:nvCxnSpPr>
        <p:spPr>
          <a:xfrm>
            <a:off x="0" y="3428960"/>
            <a:ext cx="7535863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31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Key Concepts from CORAX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</a:rPr>
              <a:t>Physical Environment </a:t>
            </a:r>
            <a:r>
              <a:rPr lang="en-US" sz="2000">
                <a:solidFill>
                  <a:srgbClr val="FF0000"/>
                </a:solidFill>
                <a:latin typeface="+mn-lt"/>
              </a:rPr>
              <a:t>-&gt; Subclass of EnvironmentalObject</a:t>
            </a:r>
            <a:endParaRPr lang="en-US" sz="2000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Interaction – not defined </a:t>
            </a:r>
            <a:r>
              <a:rPr lang="en-US" sz="2000">
                <a:latin typeface="+mn-lt"/>
              </a:rPr>
              <a:t>in SUMO </a:t>
            </a:r>
            <a:r>
              <a:rPr lang="en-US" sz="2000">
                <a:solidFill>
                  <a:srgbClr val="FF0000"/>
                </a:solidFill>
                <a:latin typeface="+mn-lt"/>
              </a:rPr>
              <a:t>-&gt; Subclass of Event?</a:t>
            </a:r>
            <a:endParaRPr lang="en-US" sz="2000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</a:rPr>
              <a:t>Artificial System </a:t>
            </a:r>
            <a:r>
              <a:rPr lang="en-US" sz="2000">
                <a:solidFill>
                  <a:srgbClr val="FF0000"/>
                </a:solidFill>
                <a:latin typeface="+mn-lt"/>
              </a:rPr>
              <a:t>-&gt; again, there is no real concept for groups and partOf in C2SIM</a:t>
            </a:r>
            <a:endParaRPr lang="en-US" sz="2000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Robot Motion – any process where a robot moves one of </a:t>
            </a:r>
            <a:r>
              <a:rPr lang="en-US" sz="2000">
                <a:latin typeface="+mn-lt"/>
              </a:rPr>
              <a:t>its parts </a:t>
            </a:r>
            <a:r>
              <a:rPr lang="en-US" sz="2000">
                <a:solidFill>
                  <a:srgbClr val="FF0000"/>
                </a:solidFill>
                <a:latin typeface="+mn-lt"/>
              </a:rPr>
              <a:t>-&gt; Subclass of Event?</a:t>
            </a:r>
            <a:endParaRPr lang="en-US" sz="2000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</a:rPr>
              <a:t>HumanRobotCommunication </a:t>
            </a:r>
            <a:r>
              <a:rPr lang="en-US" sz="2000">
                <a:solidFill>
                  <a:srgbClr val="FF0000"/>
                </a:solidFill>
                <a:latin typeface="+mn-lt"/>
              </a:rPr>
              <a:t>-&gt; C2SIM offers CommunicationNetwork, maybe this is a connenction point</a:t>
            </a:r>
            <a:endParaRPr lang="en-US" sz="2000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</a:rPr>
              <a:t>RobotRobotCommunication </a:t>
            </a:r>
            <a:r>
              <a:rPr lang="en-US" sz="2000">
                <a:solidFill>
                  <a:srgbClr val="FF0000"/>
                </a:solidFill>
              </a:rPr>
              <a:t>-&gt; C2SIM offers CommunicationNetwork, maybe this is a connenction point</a:t>
            </a:r>
            <a:endParaRPr lang="en-US" sz="2000" dirty="0"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344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Key Concepts </a:t>
            </a:r>
            <a:r>
              <a:rPr lang="en-US"/>
              <a:t>in POS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PositionCoordinateSystem</a:t>
            </a:r>
            <a:endParaRPr lang="en-US" sz="20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PositionMeasure</a:t>
            </a:r>
            <a:endParaRPr lang="en-US" sz="20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PositionPoint</a:t>
            </a:r>
            <a:endParaRPr lang="en-US" sz="20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PositionTransformation</a:t>
            </a:r>
            <a:r>
              <a:rPr lang="en-US" sz="2000" dirty="0"/>
              <a:t> – between two coordinate systems.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PositionRegion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FF0000"/>
                </a:solidFill>
              </a:rPr>
              <a:t>-&gt; C2SIM works with own concepts of Location, if those worked so far, they should be work for robotic systems, including some minor changes perhaps</a:t>
            </a:r>
            <a:endParaRPr lang="en-US" sz="2000" dirty="0"/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1905675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Key Concepts in </a:t>
            </a:r>
            <a:r>
              <a:rPr lang="en-US" dirty="0" err="1"/>
              <a:t>AuR</a:t>
            </a:r>
            <a:r>
              <a:rPr lang="en-US" dirty="0"/>
              <a:t> – Behavior Subtypes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Architectural behavior – Internal organization of the flow of information that determines the object’s behavior. Subtypes: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Reactive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Deliberative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Cognitive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Emergent behavior – Set of relationships chosen to describe the object relevant interactions. Is an Information Object (DUL) / Proposition (SUMO)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Engineering behavior – Manifested behavior given by a set of state variables.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Manifested behavior – Evolution of the object’s qualities and the relationships holding among that object and any other objects participating in the event.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Rule behavior – Set of rules and decision methods that an agent has and can use to decide its actions.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485519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Key Concepts in </a:t>
            </a:r>
            <a:r>
              <a:rPr lang="en-US" dirty="0" err="1"/>
              <a:t>AuR</a:t>
            </a:r>
            <a:r>
              <a:rPr lang="en-US" dirty="0"/>
              <a:t> - Other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Function – Role that the manifested behavior of the object plays in an event.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Interaction</a:t>
            </a:r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Information Interaction</a:t>
            </a:r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Physical Interaction</a:t>
            </a:r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Manifested behavior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Object-centered environment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Examples: environment of an industrial robotic arm  is the location / spatial area that the robot can potentially reach during the time of an event.</a:t>
            </a:r>
            <a:endParaRPr lang="en-US" sz="2000" dirty="0">
              <a:latin typeface="+mn-lt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Object-centered environment description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Physical Interaction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398527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Summary and Next Steps 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Some of the concepts in the three referenced standards (SUMO, DUL and CORA) can be mapped to concepts in the C2SIM core models, e.g. Agent, Event, Physical Environment.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Concepts from </a:t>
            </a:r>
            <a:r>
              <a:rPr lang="en-US" sz="2000" dirty="0" err="1">
                <a:latin typeface="+mn-lt"/>
              </a:rPr>
              <a:t>AuR</a:t>
            </a:r>
            <a:r>
              <a:rPr lang="en-US" sz="2000" dirty="0">
                <a:latin typeface="+mn-lt"/>
              </a:rPr>
              <a:t> such as Behavior and Interactions also overlap with key C2SIM concepts.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Possible next steps: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Identify concepts from these standards that may be relevant to Autonomous system </a:t>
            </a:r>
            <a:r>
              <a:rPr lang="en-US" sz="2000" dirty="0"/>
              <a:t>use cases, e.g. communication between entities. 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Map these concepts against the C2SIM core model to identify concepts that lack corresponding entities in C2SIM.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4092521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83C8E09-94F3-EC16-B78D-0EC7330B352D}"/>
              </a:ext>
            </a:extLst>
          </p:cNvPr>
          <p:cNvSpPr txBox="1"/>
          <p:nvPr/>
        </p:nvSpPr>
        <p:spPr>
          <a:xfrm>
            <a:off x="579279" y="2438563"/>
            <a:ext cx="8400097" cy="8435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600" b="1">
                <a:solidFill>
                  <a:schemeClr val="bg1"/>
                </a:solidFill>
                <a:ea typeface="Bebas Neue" charset="0"/>
                <a:cs typeface="Bebas Neue" charset="0"/>
              </a:rPr>
              <a:t>Thank you!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76E4E16-88AC-6A50-5A4F-C0764FA74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942" y="6273800"/>
            <a:ext cx="976261" cy="56694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4917C6-569B-543B-D232-2D53314B63FB}"/>
              </a:ext>
            </a:extLst>
          </p:cNvPr>
          <p:cNvCxnSpPr>
            <a:cxnSpLocks/>
          </p:cNvCxnSpPr>
          <p:nvPr/>
        </p:nvCxnSpPr>
        <p:spPr>
          <a:xfrm>
            <a:off x="0" y="3428960"/>
            <a:ext cx="7535863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32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Acronyms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AuR</a:t>
            </a:r>
            <a:r>
              <a:rPr lang="en-US" sz="2000" dirty="0"/>
              <a:t> – Autonomous Robots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ALFUS – Autonomy Levels for Unmanned Systems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CORA – Core Ontology for Robotics and Automation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CORAX – CORA Extension. Aspects of reality necessary for modelling, but not explicitly covered by SUMO.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DOLCE – Descriptive Ontology for Linguistic and Cognitive Engineering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DUL – DOLCE ultra-light.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ORA – Ontology for Robotics and Automation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POS – Position and Orientation ontology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R&amp;A – Robotics and Automation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SUMO – Suggested Upper Merged Ontology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06517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Presentation Overview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6663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The purpose of this presentation is to evaluate 1872.2-2021 IEEE  Autonomous Robotics (</a:t>
            </a:r>
            <a:r>
              <a:rPr lang="en-US" sz="2000" dirty="0" err="1">
                <a:latin typeface="+mn-lt"/>
              </a:rPr>
              <a:t>AuR</a:t>
            </a:r>
            <a:r>
              <a:rPr lang="en-US" sz="2000" dirty="0">
                <a:latin typeface="+mn-lt"/>
              </a:rPr>
              <a:t>) Ontology to see if it defines concepts that could be used in defining the C2SIM extension for Autonomous Vehicles.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AuR</a:t>
            </a:r>
            <a:r>
              <a:rPr lang="en-US" sz="2000" dirty="0">
                <a:latin typeface="+mn-lt"/>
              </a:rPr>
              <a:t> is an extension to 1872-15 IEEE Standard for Ontologies for Robotics and Automation, which defines the Core Ontology for Robotics and Automation (CORA).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CORA uses concepts defined in the </a:t>
            </a:r>
            <a:r>
              <a:rPr lang="en-CA" sz="2000" dirty="0">
                <a:latin typeface="+mn-lt"/>
              </a:rPr>
              <a:t>Suggested Upper Merged Ontology (SUMO) (</a:t>
            </a:r>
            <a:r>
              <a:rPr lang="en-CA" sz="2000" dirty="0">
                <a:latin typeface="+mn-lt"/>
                <a:hlinkClick r:id="rId2"/>
              </a:rPr>
              <a:t>The Suggested Upper Merged Ontology (SUMO) - Ontology Portal</a:t>
            </a:r>
            <a:r>
              <a:rPr lang="en-CA" sz="2000" dirty="0">
                <a:latin typeface="+mn-lt"/>
              </a:rPr>
              <a:t>).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dirty="0" err="1">
                <a:latin typeface="+mn-lt"/>
              </a:rPr>
              <a:t>AuR</a:t>
            </a:r>
            <a:r>
              <a:rPr lang="en-CA" sz="2000" dirty="0">
                <a:latin typeface="+mn-lt"/>
              </a:rPr>
              <a:t> also uses SUMO, but it is not tied to an upper-level ontology. It also uses the Descriptive Ontology for Linguistic and Cognitive Engineering (DOLCE) ultra-lite (DUL). </a:t>
            </a:r>
            <a:r>
              <a:rPr lang="en-CA" sz="2000" dirty="0">
                <a:latin typeface="+mn-lt"/>
                <a:hlinkClick r:id="rId3"/>
              </a:rPr>
              <a:t>[2308.01597] DOLCE: A Descriptive Ontology for Linguistic and Cognitive Engineering (arxiv.org)</a:t>
            </a:r>
            <a:endParaRPr lang="en-CA" sz="2000" dirty="0"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Therefore, to understand the concepts in </a:t>
            </a:r>
            <a:r>
              <a:rPr lang="en-CA" sz="2000" dirty="0" err="1">
                <a:latin typeface="+mn-lt"/>
              </a:rPr>
              <a:t>AuR</a:t>
            </a:r>
            <a:r>
              <a:rPr lang="en-CA" sz="2000" dirty="0">
                <a:latin typeface="+mn-lt"/>
              </a:rPr>
              <a:t>, we need to touch on the other standards.</a:t>
            </a:r>
            <a:endParaRPr lang="en-US" sz="2000" dirty="0">
              <a:latin typeface="+mn-lt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68081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Standard Overview: </a:t>
            </a:r>
            <a:r>
              <a:rPr lang="en-US" sz="2800" dirty="0"/>
              <a:t>Suggested Upper Merged Ontology  (</a:t>
            </a:r>
            <a:r>
              <a:rPr lang="en-US" dirty="0"/>
              <a:t>SUMO)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“Largest formal public ontology in existence today” (according to the website)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Contains concepts across multiple domains: Communications, Countries and regions, Distributed computing, User Interfaces, etc.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Useful concepts  from SUMO, as identified in </a:t>
            </a:r>
            <a:r>
              <a:rPr lang="en-CA" sz="2000" dirty="0" err="1">
                <a:latin typeface="+mn-lt"/>
              </a:rPr>
              <a:t>AuR</a:t>
            </a:r>
            <a:r>
              <a:rPr lang="en-CA" sz="2000" dirty="0">
                <a:latin typeface="+mn-lt"/>
              </a:rPr>
              <a:t>: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Attribute – Qualities that cannot be or are chosen not to define as subclasses.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Case Role – Class of predicates relating the spatially distinguished parts of a process.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Corpuscular Object – A self-connected object whose parts have properties that are not shared by the whole.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Process – The class of things that happen and have temporal parts or stages.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Proposition – Abstract entity that expresses a complete thought or set of thoughts.</a:t>
            </a:r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033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SUMO Key Concepts for CORA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>
                <a:latin typeface="+mn-lt"/>
              </a:rPr>
              <a:t>Agent </a:t>
            </a:r>
            <a:r>
              <a:rPr lang="en-CA" sz="2000">
                <a:solidFill>
                  <a:srgbClr val="FF0000"/>
                </a:solidFill>
                <a:latin typeface="+mn-lt"/>
              </a:rPr>
              <a:t>-&gt; ActorEntity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200">
                <a:solidFill>
                  <a:srgbClr val="FF0000"/>
                </a:solidFill>
              </a:rPr>
              <a:t>Passt auch bzgl. der Unterklassen, bei Agent gibt es Group, bei ActorEntity gibt es CollectiveEntity also fits regarding the subclasses, Agent has subclass Group and ActorEntity has subclass CollectiveEntity</a:t>
            </a:r>
            <a:r>
              <a:rPr lang="en-CA" sz="700">
                <a:solidFill>
                  <a:srgbClr val="FF0000"/>
                </a:solidFill>
                <a:latin typeface="+mn-lt"/>
              </a:rPr>
              <a:t> </a:t>
            </a:r>
            <a:endParaRPr lang="en-CA" sz="100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>
                <a:latin typeface="+mn-lt"/>
              </a:rPr>
              <a:t>Artifact </a:t>
            </a:r>
            <a:r>
              <a:rPr lang="en-CA" sz="2000">
                <a:solidFill>
                  <a:srgbClr val="FF0000"/>
                </a:solidFill>
                <a:latin typeface="+mn-lt"/>
              </a:rPr>
              <a:t>-&gt; SubClassOf PhysicalEntity (it strange though, that the LOX puts vehicles under platform)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200">
                <a:solidFill>
                  <a:srgbClr val="FF0000"/>
                </a:solidFill>
                <a:latin typeface="+mn-lt"/>
              </a:rPr>
              <a:t>No direct mapping seems to fit, I would just make it a subclass of Physical Entity</a:t>
            </a:r>
            <a:endParaRPr lang="en-CA" sz="1200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>
                <a:latin typeface="+mn-lt"/>
              </a:rPr>
              <a:t>Measure </a:t>
            </a:r>
            <a:r>
              <a:rPr lang="en-CA" sz="2000">
                <a:solidFill>
                  <a:srgbClr val="FF0000"/>
                </a:solidFill>
                <a:latin typeface="+mn-lt"/>
              </a:rPr>
              <a:t>(the Object Property?)</a:t>
            </a:r>
            <a:r>
              <a:rPr lang="en-CA" sz="2000">
                <a:latin typeface="+mn-lt"/>
              </a:rPr>
              <a:t> </a:t>
            </a:r>
            <a:r>
              <a:rPr lang="en-CA" sz="2000">
                <a:solidFill>
                  <a:srgbClr val="FF0000"/>
                </a:solidFill>
                <a:latin typeface="+mn-lt"/>
              </a:rPr>
              <a:t>-&gt; hasEntityState</a:t>
            </a:r>
            <a:endParaRPr lang="en-CA" sz="2000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>
                <a:latin typeface="+mn-lt"/>
              </a:rPr>
              <a:t>Object </a:t>
            </a:r>
            <a:r>
              <a:rPr lang="en-CA" sz="2000">
                <a:solidFill>
                  <a:srgbClr val="FF0000"/>
                </a:solidFill>
                <a:latin typeface="+mn-lt"/>
              </a:rPr>
              <a:t>-&gt; Entity</a:t>
            </a:r>
            <a:endParaRPr lang="en-CA" sz="2000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>
                <a:latin typeface="+mn-lt"/>
              </a:rPr>
              <a:t>Electric Device </a:t>
            </a:r>
            <a:r>
              <a:rPr lang="en-CA" sz="2000">
                <a:solidFill>
                  <a:srgbClr val="FF0000"/>
                </a:solidFill>
                <a:latin typeface="+mn-lt"/>
              </a:rPr>
              <a:t>-&gt; (we could just follow the path from Artifact)</a:t>
            </a:r>
            <a:endParaRPr lang="en-CA" sz="2000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>
                <a:latin typeface="+mn-lt"/>
              </a:rPr>
              <a:t>Computer Process </a:t>
            </a:r>
            <a:r>
              <a:rPr lang="en-CA" sz="2000">
                <a:solidFill>
                  <a:srgbClr val="FF0000"/>
                </a:solidFill>
                <a:latin typeface="+mn-lt"/>
              </a:rPr>
              <a:t>-&gt; (what do we do with Process in general?)</a:t>
            </a:r>
            <a:endParaRPr lang="en-CA" sz="2000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>
                <a:latin typeface="+mn-lt"/>
              </a:rPr>
              <a:t>Device </a:t>
            </a:r>
            <a:r>
              <a:rPr lang="en-CA" sz="2000">
                <a:solidFill>
                  <a:srgbClr val="FF0000"/>
                </a:solidFill>
                <a:latin typeface="+mn-lt"/>
              </a:rPr>
              <a:t>-&gt; see Electric Device</a:t>
            </a:r>
            <a:endParaRPr lang="en-CA" sz="2000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>
                <a:latin typeface="+mn-lt"/>
              </a:rPr>
              <a:t>Group </a:t>
            </a:r>
            <a:r>
              <a:rPr lang="en-CA" sz="2000">
                <a:solidFill>
                  <a:srgbClr val="FF0000"/>
                </a:solidFill>
                <a:latin typeface="+mn-lt"/>
              </a:rPr>
              <a:t>-&gt; CollectiveEntity (although group has also superclass collection, so weaker relation for mapping?)</a:t>
            </a:r>
            <a:endParaRPr lang="en-CA" sz="2000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>
                <a:latin typeface="+mn-lt"/>
              </a:rPr>
              <a:t>Measuring Device </a:t>
            </a:r>
            <a:r>
              <a:rPr lang="en-CA" sz="2000">
                <a:solidFill>
                  <a:srgbClr val="FF0000"/>
                </a:solidFill>
                <a:latin typeface="+mn-lt"/>
              </a:rPr>
              <a:t>-&gt; see Device, Electric Device</a:t>
            </a:r>
            <a:endParaRPr lang="en-CA" sz="2000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CA" sz="2000" dirty="0">
              <a:latin typeface="+mn-lt"/>
            </a:endParaRPr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592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Standard Overview: </a:t>
            </a:r>
            <a:r>
              <a:rPr lang="en-CA" dirty="0"/>
              <a:t>Descriptive Ontology for Linguistic and Cognitive Engineering (</a:t>
            </a:r>
            <a:r>
              <a:rPr lang="en-US" dirty="0"/>
              <a:t>DOLCE)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“First top-level (foundational) ontology to be axiomatized”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Provides general categories and relations.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/>
              <a:t>Event – any physical, social, or mental process, event or </a:t>
            </a:r>
            <a:r>
              <a:rPr lang="en-CA" sz="2000"/>
              <a:t>state. </a:t>
            </a:r>
            <a:r>
              <a:rPr lang="en-CA" sz="2000">
                <a:solidFill>
                  <a:srgbClr val="FF0000"/>
                </a:solidFill>
              </a:rPr>
              <a:t>-&gt; C2SIM provides action and event, both are not defined though. I would suggest to map DOLCE:Event on C2SIM:Action, because this matches the subclasse of both ontologies a bit better</a:t>
            </a:r>
            <a:endParaRPr lang="en-CA" sz="2000" dirty="0">
              <a:solidFill>
                <a:srgbClr val="FF0000"/>
              </a:solidFill>
            </a:endParaRP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Goal – Description of situation desired by an agent, usually associated to a plan that describes how to achieve </a:t>
            </a:r>
            <a:r>
              <a:rPr lang="en-CA" sz="2000">
                <a:latin typeface="+mn-lt"/>
              </a:rPr>
              <a:t>it. </a:t>
            </a:r>
            <a:r>
              <a:rPr lang="en-CA" sz="2000">
                <a:solidFill>
                  <a:srgbClr val="FF0000"/>
                </a:solidFill>
                <a:latin typeface="+mn-lt"/>
              </a:rPr>
              <a:t>-&gt; Couldn’t find it in DOLCE</a:t>
            </a:r>
            <a:endParaRPr lang="en-CA" sz="2000" dirty="0">
              <a:solidFill>
                <a:srgbClr val="FF0000"/>
              </a:solidFill>
              <a:latin typeface="+mn-lt"/>
            </a:endParaRP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/>
              <a:t>Information Object – Any piece of information: musical composition, text, word, etc. independent from how it is concretely </a:t>
            </a:r>
            <a:r>
              <a:rPr lang="en-CA" sz="2000"/>
              <a:t>realized.</a:t>
            </a:r>
            <a:r>
              <a:rPr lang="en-CA" sz="2000">
                <a:solidFill>
                  <a:srgbClr val="FF0000"/>
                </a:solidFill>
              </a:rPr>
              <a:t> -&gt; Couldn’t find it in DOLCE</a:t>
            </a:r>
            <a:endParaRPr lang="en-CA" sz="2000" dirty="0"/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Physical Object – Any object that has a proper space region</a:t>
            </a:r>
            <a:r>
              <a:rPr lang="en-CA" sz="2000">
                <a:latin typeface="+mn-lt"/>
              </a:rPr>
              <a:t>. </a:t>
            </a:r>
            <a:r>
              <a:rPr lang="en-CA" sz="2000">
                <a:solidFill>
                  <a:srgbClr val="FF0000"/>
                </a:solidFill>
                <a:latin typeface="+mn-lt"/>
              </a:rPr>
              <a:t>-&gt; difficult, because Location and PhysicalEntity (best candidate though) are quite separated in C2SIM</a:t>
            </a:r>
            <a:endParaRPr lang="en-CA" sz="2000" dirty="0">
              <a:solidFill>
                <a:srgbClr val="FF0000"/>
              </a:solidFill>
              <a:latin typeface="+mn-lt"/>
            </a:endParaRP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/>
              <a:t>Quality – Any aspect of an entity that cannot exist without the entity, e.g. specific light of a place at a certain </a:t>
            </a:r>
            <a:r>
              <a:rPr lang="en-CA" sz="2000"/>
              <a:t>time. </a:t>
            </a:r>
            <a:r>
              <a:rPr lang="en-CA" sz="2000">
                <a:solidFill>
                  <a:srgbClr val="FF0000"/>
                </a:solidFill>
              </a:rPr>
              <a:t>-&gt; Seems to be missing in C2SIM</a:t>
            </a:r>
            <a:endParaRPr lang="en-CA" sz="2000" dirty="0">
              <a:solidFill>
                <a:srgbClr val="FF0000"/>
              </a:solidFill>
            </a:endParaRP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Role – Concept that classifies an </a:t>
            </a:r>
            <a:r>
              <a:rPr lang="en-CA" sz="2000">
                <a:latin typeface="+mn-lt"/>
              </a:rPr>
              <a:t>object. </a:t>
            </a:r>
            <a:r>
              <a:rPr lang="en-CA" sz="2000">
                <a:solidFill>
                  <a:srgbClr val="FF0000"/>
                </a:solidFill>
              </a:rPr>
              <a:t>-&gt; Couldn’t find it in DOLCE</a:t>
            </a:r>
            <a:endParaRPr lang="en-CA" sz="2000" dirty="0">
              <a:latin typeface="+mn-lt"/>
            </a:endParaRPr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0420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Standard Overview: IEEE 1872-2015 CORA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IEEE 1872-2015 Standard Ontologies for Robotics and Automation (CORA)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Covers basic concepts to describe robotics: parts, processing, environment, behavior, etc.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Uses concepts from SUMO: Object, Artifact, Agent, Group, Process, etc.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Defines CORAX: ontology defining aspects of reality that are necessary for modelling, but too general for SUMO or CORA.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Examples: </a:t>
            </a:r>
            <a:r>
              <a:rPr lang="en-US" sz="2000" dirty="0" err="1"/>
              <a:t>PhysicalEnvironment</a:t>
            </a:r>
            <a:r>
              <a:rPr lang="en-US" sz="2000" dirty="0"/>
              <a:t>, Interaction (type of Process (SUMO), </a:t>
            </a:r>
            <a:r>
              <a:rPr lang="en-US" sz="2000" dirty="0" err="1"/>
              <a:t>ProcessingDevice</a:t>
            </a:r>
            <a:r>
              <a:rPr lang="en-US" sz="2000" dirty="0"/>
              <a:t>, etc.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Defines POS: Position and Orientation.</a:t>
            </a:r>
            <a:endParaRPr lang="en-CA" sz="2000" dirty="0">
              <a:latin typeface="+mn-lt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9734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Key Concepts from CORA (1/2)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Robot – Agent Device purposed to act in the physical world in order to accomplish one or more </a:t>
            </a:r>
            <a:r>
              <a:rPr lang="en-US" sz="1800">
                <a:latin typeface="+mn-lt"/>
              </a:rPr>
              <a:t>tasks. </a:t>
            </a:r>
            <a:r>
              <a:rPr lang="en-US" sz="1800">
                <a:solidFill>
                  <a:srgbClr val="FF0000"/>
                </a:solidFill>
                <a:latin typeface="+mn-lt"/>
              </a:rPr>
              <a:t>-&gt; SubclassOf ElectricDevice (see Artifact)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Robot Part – Any device attached to a robot that serves in its functioning, e.g. Sensing, Communicating, Actuating</a:t>
            </a:r>
            <a:r>
              <a:rPr lang="en-US" sz="1800">
                <a:latin typeface="+mn-lt"/>
              </a:rPr>
              <a:t>, Processing </a:t>
            </a:r>
            <a:r>
              <a:rPr lang="en-US" sz="1800">
                <a:solidFill>
                  <a:srgbClr val="FF0000"/>
                </a:solidFill>
                <a:latin typeface="+mn-lt"/>
              </a:rPr>
              <a:t>-&gt; Something like hasPart seems to be missing in general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CollectiveRoboticSystem</a:t>
            </a:r>
            <a:r>
              <a:rPr lang="en-US" sz="1800" dirty="0">
                <a:latin typeface="+mn-lt"/>
              </a:rPr>
              <a:t> – Two or more robots that are assumed to collaborate in some way to achieve a common </a:t>
            </a:r>
            <a:r>
              <a:rPr lang="en-US" sz="1800">
                <a:latin typeface="+mn-lt"/>
              </a:rPr>
              <a:t>goal. </a:t>
            </a:r>
            <a:r>
              <a:rPr lang="en-US" sz="1800">
                <a:solidFill>
                  <a:srgbClr val="FF0000"/>
                </a:solidFill>
                <a:latin typeface="+mn-lt"/>
              </a:rPr>
              <a:t>-&gt; I know from the “swam discussion”, that it is not clear, how to define groups in C2SIM, so this is also very general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Each may have its own goal that is a subgoal of the larger one.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The robots may not communicate with each other directly</a:t>
            </a:r>
            <a:r>
              <a:rPr lang="en-US" sz="1800" dirty="0"/>
              <a:t>, e.g. assembly line.</a:t>
            </a:r>
            <a:endParaRPr lang="en-US" sz="1800" dirty="0"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RobotGroup </a:t>
            </a:r>
            <a:r>
              <a:rPr lang="en-US" sz="1800">
                <a:solidFill>
                  <a:srgbClr val="FF0000"/>
                </a:solidFill>
                <a:latin typeface="+mn-lt"/>
              </a:rPr>
              <a:t>–&gt; (see CollectiveRoboticSystem)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RoboticSystem </a:t>
            </a:r>
            <a:r>
              <a:rPr lang="en-US" sz="1800">
                <a:solidFill>
                  <a:srgbClr val="FF0000"/>
                </a:solidFill>
              </a:rPr>
              <a:t>–&gt; (see CollectiveRoboticSystem)</a:t>
            </a:r>
            <a:endParaRPr lang="en-US" sz="1800" dirty="0"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RoboticEnvironment </a:t>
            </a:r>
            <a:r>
              <a:rPr lang="en-US" sz="1800">
                <a:solidFill>
                  <a:srgbClr val="FF0000"/>
                </a:solidFill>
                <a:latin typeface="+mn-lt"/>
              </a:rPr>
              <a:t>-&gt; not sure about the exact meaning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6353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Key Concepts from CORA (2/2)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Roles: </a:t>
            </a:r>
            <a:r>
              <a:rPr lang="en-US" sz="1800">
                <a:solidFill>
                  <a:srgbClr val="FF0000"/>
                </a:solidFill>
                <a:latin typeface="+mn-lt"/>
              </a:rPr>
              <a:t>-&gt; Not sure what those are in CORA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Fully Autonomous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Remote Controlled 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Automated – not adaptive, 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Teleoperated </a:t>
            </a:r>
            <a:r>
              <a:rPr lang="en-US" sz="1800" dirty="0"/>
              <a:t>– human operator either directly controls or assigns incremental goals based on a continuous basis.</a:t>
            </a:r>
            <a:endParaRPr lang="en-US" sz="1800" dirty="0"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35961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GABARIT CAE 16/9 JUIN 2022 PAR PREZEXPERT" val="N3sKuFEn"/>
  <p:tag name="ARTICULATE_SLIDE_COUNT" val="6"/>
  <p:tag name="ARTICULATE_SLIDE_THUMBNAIL_REFRESH" val="1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Gabarit CAE 16/9 Juin 2022 par PrezExpert">
  <a:themeElements>
    <a:clrScheme name="CAE">
      <a:dk1>
        <a:srgbClr val="000000"/>
      </a:dk1>
      <a:lt1>
        <a:srgbClr val="FFFFFF"/>
      </a:lt1>
      <a:dk2>
        <a:srgbClr val="06103D"/>
      </a:dk2>
      <a:lt2>
        <a:srgbClr val="E3E3E3"/>
      </a:lt2>
      <a:accent1>
        <a:srgbClr val="06103D"/>
      </a:accent1>
      <a:accent2>
        <a:srgbClr val="2969F2"/>
      </a:accent2>
      <a:accent3>
        <a:srgbClr val="777777"/>
      </a:accent3>
      <a:accent4>
        <a:srgbClr val="ADADAD"/>
      </a:accent4>
      <a:accent5>
        <a:srgbClr val="E3E3E3"/>
      </a:accent5>
      <a:accent6>
        <a:srgbClr val="B4F62A"/>
      </a:accent6>
      <a:hlink>
        <a:srgbClr val="06103D"/>
      </a:hlink>
      <a:folHlink>
        <a:srgbClr val="777777"/>
      </a:folHlink>
    </a:clrScheme>
    <a:fontScheme name="RedHat">
      <a:majorFont>
        <a:latin typeface="Red Hat Display Light"/>
        <a:ea typeface="Helvetica"/>
        <a:cs typeface="Helvetica"/>
      </a:majorFont>
      <a:minorFont>
        <a:latin typeface="Red Hat Display"/>
        <a:ea typeface="Avenir Roman"/>
        <a:cs typeface="Avenir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</a:spPr>
      <a:bodyPr lIns="144000" tIns="72000" rIns="144000" bIns="72000" rtlCol="0" anchor="ctr"/>
      <a:lstStyle>
        <a:defPPr algn="ctr">
          <a:spcBef>
            <a:spcPts val="800"/>
          </a:spcBef>
          <a:defRPr sz="1600" b="1" dirty="0" smtClean="0">
            <a:solidFill>
              <a:schemeClr val="bg1"/>
            </a:solidFill>
            <a:latin typeface="+mj-lt"/>
          </a:defRPr>
        </a:defPPr>
      </a:lstStyle>
    </a:spDef>
    <a:lnDef>
      <a:spPr>
        <a:ln w="190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defRPr sz="1800" dirty="0" err="1" smtClean="0">
            <a:effectLst/>
            <a:ea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custClrLst>
    <a:custClr name="Yellow">
      <a:srgbClr val="F59B40"/>
    </a:custClr>
    <a:custClr name="Orange">
      <a:srgbClr val="F55C38"/>
    </a:custClr>
    <a:custClr name="Teal">
      <a:srgbClr val="1ED4B2"/>
    </a:custClr>
    <a:custClr name="Turqoise">
      <a:srgbClr val="31C6DE"/>
    </a:custClr>
    <a:custClr name="Indigo">
      <a:srgbClr val="4C41BB"/>
    </a:custClr>
    <a:custClr name="Pink">
      <a:srgbClr val="E23E9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Dashboard - Red">
      <a:srgbClr val="FF0000"/>
    </a:custClr>
    <a:custClr name="Dashboard - Yellow">
      <a:srgbClr val="FFFF00"/>
    </a:custClr>
    <a:custClr name="Dashboard - Green">
      <a:srgbClr val="00B050"/>
    </a:custClr>
  </a:custClrLst>
  <a:extLst>
    <a:ext uri="{05A4C25C-085E-4340-85A3-A5531E510DB2}">
      <thm15:themeFamily xmlns:thm15="http://schemas.microsoft.com/office/thememl/2012/main" name="CAE 16_9 ENG NEW" id="{38154DC4-D6D4-4853-AA96-12D2C0765396}" vid="{70359D05-C866-44FC-A42D-8188BDF82D04}"/>
    </a:ext>
  </a:extLst>
</a:theme>
</file>

<file path=ppt/theme/theme2.xml><?xml version="1.0" encoding="utf-8"?>
<a:theme xmlns:a="http://schemas.openxmlformats.org/drawingml/2006/main" name="Office Theme">
  <a:themeElements>
    <a:clrScheme name="CAE">
      <a:dk1>
        <a:srgbClr val="000000"/>
      </a:dk1>
      <a:lt1>
        <a:srgbClr val="FFFFFF"/>
      </a:lt1>
      <a:dk2>
        <a:srgbClr val="06103D"/>
      </a:dk2>
      <a:lt2>
        <a:srgbClr val="E3E3E3"/>
      </a:lt2>
      <a:accent1>
        <a:srgbClr val="06103D"/>
      </a:accent1>
      <a:accent2>
        <a:srgbClr val="2969F2"/>
      </a:accent2>
      <a:accent3>
        <a:srgbClr val="777777"/>
      </a:accent3>
      <a:accent4>
        <a:srgbClr val="ADADAD"/>
      </a:accent4>
      <a:accent5>
        <a:srgbClr val="E3E3E3"/>
      </a:accent5>
      <a:accent6>
        <a:srgbClr val="B4F62A"/>
      </a:accent6>
      <a:hlink>
        <a:srgbClr val="06103D"/>
      </a:hlink>
      <a:folHlink>
        <a:srgbClr val="77777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AE">
      <a:dk1>
        <a:srgbClr val="000000"/>
      </a:dk1>
      <a:lt1>
        <a:srgbClr val="FFFFFF"/>
      </a:lt1>
      <a:dk2>
        <a:srgbClr val="06103D"/>
      </a:dk2>
      <a:lt2>
        <a:srgbClr val="E3E3E3"/>
      </a:lt2>
      <a:accent1>
        <a:srgbClr val="06103D"/>
      </a:accent1>
      <a:accent2>
        <a:srgbClr val="2969F2"/>
      </a:accent2>
      <a:accent3>
        <a:srgbClr val="777777"/>
      </a:accent3>
      <a:accent4>
        <a:srgbClr val="ADADAD"/>
      </a:accent4>
      <a:accent5>
        <a:srgbClr val="E3E3E3"/>
      </a:accent5>
      <a:accent6>
        <a:srgbClr val="B4F62A"/>
      </a:accent6>
      <a:hlink>
        <a:srgbClr val="06103D"/>
      </a:hlink>
      <a:folHlink>
        <a:srgbClr val="77777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16d1e58-2f47-4028-a3d3-4ae2fbcdb48c">
      <UserInfo>
        <DisplayName>SharingLinks.3e3d083d-97f8-426a-ad2b-91c3f471e3c9.OrganizationEdit.06e789e9-29fd-41f8-9fa1-705ae9007a95</DisplayName>
        <AccountId>24</AccountId>
        <AccountType/>
      </UserInfo>
      <UserInfo>
        <DisplayName>SharingLinks.f39469b9-5b0e-416a-ba7b-bcaccd1af0d5.OrganizationEdit.e01e0804-14a8-468e-9836-48909cdb4ae1</DisplayName>
        <AccountId>36</AccountId>
        <AccountType/>
      </UserInfo>
      <UserInfo>
        <DisplayName>Sylvia Mutter</DisplayName>
        <AccountId>43</AccountId>
        <AccountType/>
      </UserInfo>
      <UserInfo>
        <DisplayName>Aline Massouh</DisplayName>
        <AccountId>9031</AccountId>
        <AccountType/>
      </UserInfo>
    </SharedWithUsers>
    <lcf76f155ced4ddcb4097134ff3c332f xmlns="9de35825-77e6-4d9d-bbc7-7a2b5e5c6d68">
      <Terms xmlns="http://schemas.microsoft.com/office/infopath/2007/PartnerControls"/>
    </lcf76f155ced4ddcb4097134ff3c332f>
    <TaxCatchAll xmlns="12cd23af-3e52-4056-a2c9-5961a2704e29" xsi:nil="true"/>
    <MediaLengthInSeconds xmlns="9de35825-77e6-4d9d-bbc7-7a2b5e5c6d6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EE6BE8E9D62A489E89088165552537" ma:contentTypeVersion="23" ma:contentTypeDescription="Create a new document." ma:contentTypeScope="" ma:versionID="6e83425ab1c525ba8fce5c619b58b1dc">
  <xsd:schema xmlns:xsd="http://www.w3.org/2001/XMLSchema" xmlns:xs="http://www.w3.org/2001/XMLSchema" xmlns:p="http://schemas.microsoft.com/office/2006/metadata/properties" xmlns:ns2="9de35825-77e6-4d9d-bbc7-7a2b5e5c6d68" xmlns:ns3="12cd23af-3e52-4056-a2c9-5961a2704e29" xmlns:ns4="716d1e58-2f47-4028-a3d3-4ae2fbcdb48c" targetNamespace="http://schemas.microsoft.com/office/2006/metadata/properties" ma:root="true" ma:fieldsID="23aa16b45e4256d0f85adf32c85bedd2" ns2:_="" ns3:_="" ns4:_="">
    <xsd:import namespace="9de35825-77e6-4d9d-bbc7-7a2b5e5c6d68"/>
    <xsd:import namespace="12cd23af-3e52-4056-a2c9-5961a2704e29"/>
    <xsd:import namespace="716d1e58-2f47-4028-a3d3-4ae2fbcdb4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TaxCatchAll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4:SharedWithUsers" minOccurs="0"/>
                <xsd:element ref="ns4:SharedWithDetails" minOccurs="0"/>
                <xsd:element ref="ns2:lcf76f155ced4ddcb4097134ff3c332f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e35825-77e6-4d9d-bbc7-7a2b5e5c6d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dac91e-569b-4c3a-829b-3856784e6b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cd23af-3e52-4056-a2c9-5961a2704e2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b2d30fd-74c4-4107-a3e6-a9ccb0e97e32}" ma:internalName="TaxCatchAll" ma:showField="CatchAllData" ma:web="716d1e58-2f47-4028-a3d3-4ae2fbcdb4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6d1e58-2f47-4028-a3d3-4ae2fbcdb48c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91A0FF-7CF6-4FC6-83D5-1298EC075798}">
  <ds:schemaRefs>
    <ds:schemaRef ds:uri="12cd23af-3e52-4056-a2c9-5961a2704e29"/>
    <ds:schemaRef ds:uri="716d1e58-2f47-4028-a3d3-4ae2fbcdb48c"/>
    <ds:schemaRef ds:uri="9de35825-77e6-4d9d-bbc7-7a2b5e5c6d6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7F82A6-C5BB-4E86-A9B2-E9D69C0733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BF9799-0721-4C37-841B-72253AFD5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e35825-77e6-4d9d-bbc7-7a2b5e5c6d68"/>
    <ds:schemaRef ds:uri="12cd23af-3e52-4056-a2c9-5961a2704e29"/>
    <ds:schemaRef ds:uri="716d1e58-2f47-4028-a3d3-4ae2fbcdb4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1463</Words>
  <Application>Microsoft Office PowerPoint</Application>
  <PresentationFormat>Breitbild</PresentationFormat>
  <Paragraphs>120</Paragraphs>
  <Slides>15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Arial</vt:lpstr>
      <vt:lpstr>Bebas Neue</vt:lpstr>
      <vt:lpstr>Montserrat Medium</vt:lpstr>
      <vt:lpstr>Red Hat Display</vt:lpstr>
      <vt:lpstr>Red Hat Display Light</vt:lpstr>
      <vt:lpstr>Wingdings</vt:lpstr>
      <vt:lpstr>Gabarit CAE 16/9 Juin 2022 par PrezExpert</vt:lpstr>
      <vt:lpstr>PowerPoint-Präsentation</vt:lpstr>
      <vt:lpstr>Acronyms</vt:lpstr>
      <vt:lpstr>Presentation Overview</vt:lpstr>
      <vt:lpstr>Standard Overview: Suggested Upper Merged Ontology  (SUMO)</vt:lpstr>
      <vt:lpstr>SUMO Key Concepts for CORA</vt:lpstr>
      <vt:lpstr>Standard Overview: Descriptive Ontology for Linguistic and Cognitive Engineering (DOLCE)</vt:lpstr>
      <vt:lpstr>Standard Overview: IEEE 1872-2015 CORA</vt:lpstr>
      <vt:lpstr>Key Concepts from CORA (1/2)</vt:lpstr>
      <vt:lpstr>Key Concepts from CORA (2/2)</vt:lpstr>
      <vt:lpstr>Key Concepts from CORAX</vt:lpstr>
      <vt:lpstr>Key Concepts in POS</vt:lpstr>
      <vt:lpstr>Key Concepts in AuR – Behavior Subtypes</vt:lpstr>
      <vt:lpstr>Key Concepts in AuR - Other</vt:lpstr>
      <vt:lpstr>Summary and Next Steps 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Aline Massouh</dc:creator>
  <cp:lastModifiedBy>Dembach, Michael</cp:lastModifiedBy>
  <cp:revision>122</cp:revision>
  <dcterms:created xsi:type="dcterms:W3CDTF">2022-04-04T19:15:56Z</dcterms:created>
  <dcterms:modified xsi:type="dcterms:W3CDTF">2025-09-30T11:01:59Z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0x01010027EE6BE8E9D62A489E89088165552537</vt:lpwstr>
  </property>
  <property fmtid="{D5CDD505-2E9C-101B-9397-08002B2CF9AE}" pid="3" name="MediaServiceImageTags">
    <vt:lpwstr/>
  </property>
  <property fmtid="{D5CDD505-2E9C-101B-9397-08002B2CF9AE}" pid="4" name="NXPowerLiteLastOptimized">
    <vt:lpwstr>8881486</vt:lpwstr>
  </property>
  <property fmtid="{D5CDD505-2E9C-101B-9397-08002B2CF9AE}" pid="5" name="NXPowerLiteSettings">
    <vt:lpwstr>C980073804F000</vt:lpwstr>
  </property>
  <property fmtid="{D5CDD505-2E9C-101B-9397-08002B2CF9AE}" pid="6" name="NXPowerLiteVersion">
    <vt:lpwstr>D8.0.11</vt:lpwstr>
  </property>
  <property fmtid="{D5CDD505-2E9C-101B-9397-08002B2CF9AE}" pid="7" name="ArticulateGUID">
    <vt:lpwstr>3E637D0B-B1D6-41F1-8258-826E0EE99FA7</vt:lpwstr>
  </property>
  <property fmtid="{D5CDD505-2E9C-101B-9397-08002B2CF9AE}" pid="8" name="ArticulatePath">
    <vt:lpwstr>EN-Marc Parent-2022_v1b</vt:lpwstr>
  </property>
  <property fmtid="{D5CDD505-2E9C-101B-9397-08002B2CF9AE}" pid="9" name="Order">
    <vt:lpwstr>133200.000000000</vt:lpwstr>
  </property>
  <property fmtid="{D5CDD505-2E9C-101B-9397-08002B2CF9AE}" pid="10" name="xd_ProgID">
    <vt:lpwstr/>
  </property>
  <property fmtid="{D5CDD505-2E9C-101B-9397-08002B2CF9AE}" pid="11" name="_SourceUrl">
    <vt:lpwstr/>
  </property>
  <property fmtid="{D5CDD505-2E9C-101B-9397-08002B2CF9AE}" pid="12" name="_SharedFileIndex">
    <vt:lpwstr/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_ExtendedDescription">
    <vt:lpwstr/>
  </property>
  <property fmtid="{D5CDD505-2E9C-101B-9397-08002B2CF9AE}" pid="16" name="xd_Signature">
    <vt:lpwstr/>
  </property>
  <property fmtid="{D5CDD505-2E9C-101B-9397-08002B2CF9AE}" pid="17" name="Person">
    <vt:lpwstr>13;#Sarah Bibeau</vt:lpwstr>
  </property>
  <property fmtid="{D5CDD505-2E9C-101B-9397-08002B2CF9AE}" pid="18" name="TriggerFlowInfo">
    <vt:lpwstr/>
  </property>
</Properties>
</file>